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87" r:id="rId3"/>
    <p:sldId id="315" r:id="rId4"/>
    <p:sldId id="292" r:id="rId5"/>
    <p:sldId id="305" r:id="rId6"/>
    <p:sldId id="306" r:id="rId7"/>
    <p:sldId id="307" r:id="rId8"/>
    <p:sldId id="308" r:id="rId9"/>
    <p:sldId id="309" r:id="rId10"/>
    <p:sldId id="310" r:id="rId11"/>
    <p:sldId id="311" r:id="rId12"/>
    <p:sldId id="312" r:id="rId13"/>
    <p:sldId id="313" r:id="rId14"/>
    <p:sldId id="314" r:id="rId15"/>
    <p:sldId id="260" r:id="rId16"/>
    <p:sldId id="300" r:id="rId17"/>
    <p:sldId id="296" r:id="rId18"/>
    <p:sldId id="285" r:id="rId19"/>
  </p:sldIdLst>
  <p:sldSz cx="9144000" cy="6858000" type="screen4x3"/>
  <p:notesSz cx="6797675" cy="9926638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BD2"/>
    <a:srgbClr val="35CA1C"/>
    <a:srgbClr val="F20C4E"/>
    <a:srgbClr val="40C040"/>
    <a:srgbClr val="00CC00"/>
    <a:srgbClr val="ECCE18"/>
    <a:srgbClr val="8398D3"/>
    <a:srgbClr val="339966"/>
    <a:srgbClr val="F127D4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150" autoAdjust="0"/>
    <p:restoredTop sz="94436" autoAdjust="0"/>
  </p:normalViewPr>
  <p:slideViewPr>
    <p:cSldViewPr>
      <p:cViewPr>
        <p:scale>
          <a:sx n="119" d="100"/>
          <a:sy n="119" d="100"/>
        </p:scale>
        <p:origin x="-276" y="11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14" tIns="45807" rIns="91614" bIns="45807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14" tIns="45807" rIns="91614" bIns="45807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14" tIns="45807" rIns="91614" bIns="45807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14" tIns="45807" rIns="91614" bIns="45807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3D228E0-DB39-43DF-B879-067D51CD6D1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4994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14" tIns="45807" rIns="91614" bIns="45807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14" tIns="45807" rIns="91614" bIns="45807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14" tIns="45807" rIns="91614" bIns="4580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14" tIns="45807" rIns="91614" bIns="45807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14" tIns="45807" rIns="91614" bIns="45807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E622846-C414-4CBE-AA51-69CB63B7038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1088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622846-C414-4CBE-AA51-69CB63B7038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C01CAF1-5E18-47A7-98E2-33892C064776}" type="slidenum">
              <a:rPr lang="en-US"/>
              <a:pPr/>
              <a:t>15</a:t>
            </a:fld>
            <a:endParaRPr lang="en-US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2525" cy="3722687"/>
          </a:xfrm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Content Layouts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" name="Freeform 40"/>
          <p:cNvSpPr>
            <a:spLocks/>
          </p:cNvSpPr>
          <p:nvPr/>
        </p:nvSpPr>
        <p:spPr bwMode="gray">
          <a:xfrm>
            <a:off x="0" y="6048375"/>
            <a:ext cx="2762250" cy="8096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510"/>
              </a:cxn>
              <a:cxn ang="0">
                <a:pos x="1740" y="510"/>
              </a:cxn>
              <a:cxn ang="0">
                <a:pos x="1595" y="30"/>
              </a:cxn>
              <a:cxn ang="0">
                <a:pos x="0" y="0"/>
              </a:cxn>
            </a:cxnLst>
            <a:rect l="0" t="0" r="r" b="b"/>
            <a:pathLst>
              <a:path w="1740" h="510">
                <a:moveTo>
                  <a:pt x="0" y="0"/>
                </a:moveTo>
                <a:lnTo>
                  <a:pt x="0" y="510"/>
                </a:lnTo>
                <a:cubicBezTo>
                  <a:pt x="0" y="510"/>
                  <a:pt x="870" y="510"/>
                  <a:pt x="1740" y="510"/>
                </a:cubicBezTo>
                <a:cubicBezTo>
                  <a:pt x="1650" y="258"/>
                  <a:pt x="1595" y="30"/>
                  <a:pt x="1595" y="30"/>
                </a:cubicBezTo>
                <a:cubicBezTo>
                  <a:pt x="798" y="54"/>
                  <a:pt x="0" y="0"/>
                  <a:pt x="0" y="0"/>
                </a:cubicBez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13" name="Freeform 41"/>
          <p:cNvSpPr>
            <a:spLocks/>
          </p:cNvSpPr>
          <p:nvPr/>
        </p:nvSpPr>
        <p:spPr bwMode="gray">
          <a:xfrm>
            <a:off x="2590800" y="4705350"/>
            <a:ext cx="6400800" cy="2152650"/>
          </a:xfrm>
          <a:custGeom>
            <a:avLst/>
            <a:gdLst/>
            <a:ahLst/>
            <a:cxnLst>
              <a:cxn ang="0">
                <a:pos x="1116" y="0"/>
              </a:cxn>
              <a:cxn ang="0">
                <a:pos x="3840" y="636"/>
              </a:cxn>
              <a:cxn ang="0">
                <a:pos x="4032" y="1356"/>
              </a:cxn>
              <a:cxn ang="0">
                <a:pos x="288" y="1356"/>
              </a:cxn>
              <a:cxn ang="0">
                <a:pos x="0" y="828"/>
              </a:cxn>
              <a:cxn ang="0">
                <a:pos x="1116" y="0"/>
              </a:cxn>
            </a:cxnLst>
            <a:rect l="0" t="0" r="r" b="b"/>
            <a:pathLst>
              <a:path w="4032" h="1356">
                <a:moveTo>
                  <a:pt x="1116" y="0"/>
                </a:moveTo>
                <a:cubicBezTo>
                  <a:pt x="2370" y="1254"/>
                  <a:pt x="3840" y="636"/>
                  <a:pt x="3840" y="636"/>
                </a:cubicBezTo>
                <a:cubicBezTo>
                  <a:pt x="4032" y="966"/>
                  <a:pt x="4032" y="1356"/>
                  <a:pt x="4032" y="1356"/>
                </a:cubicBezTo>
                <a:cubicBezTo>
                  <a:pt x="4032" y="1356"/>
                  <a:pt x="2160" y="1356"/>
                  <a:pt x="288" y="1356"/>
                </a:cubicBezTo>
                <a:cubicBezTo>
                  <a:pt x="120" y="1140"/>
                  <a:pt x="0" y="828"/>
                  <a:pt x="0" y="828"/>
                </a:cubicBezTo>
                <a:lnTo>
                  <a:pt x="1116" y="0"/>
                </a:lnTo>
                <a:close/>
              </a:path>
            </a:pathLst>
          </a:custGeom>
          <a:solidFill>
            <a:schemeClr val="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14" name="Freeform 42"/>
          <p:cNvSpPr>
            <a:spLocks/>
          </p:cNvSpPr>
          <p:nvPr/>
        </p:nvSpPr>
        <p:spPr bwMode="gray">
          <a:xfrm>
            <a:off x="4400550" y="781050"/>
            <a:ext cx="4743450" cy="5048250"/>
          </a:xfrm>
          <a:custGeom>
            <a:avLst/>
            <a:gdLst/>
            <a:ahLst/>
            <a:cxnLst>
              <a:cxn ang="0">
                <a:pos x="510" y="1098"/>
              </a:cxn>
              <a:cxn ang="0">
                <a:pos x="2280" y="0"/>
              </a:cxn>
              <a:cxn ang="0">
                <a:pos x="2988" y="342"/>
              </a:cxn>
              <a:cxn ang="0">
                <a:pos x="2988" y="2772"/>
              </a:cxn>
              <a:cxn ang="0">
                <a:pos x="1452" y="3060"/>
              </a:cxn>
              <a:cxn ang="0">
                <a:pos x="0" y="2406"/>
              </a:cxn>
              <a:cxn ang="0">
                <a:pos x="510" y="1098"/>
              </a:cxn>
            </a:cxnLst>
            <a:rect l="0" t="0" r="r" b="b"/>
            <a:pathLst>
              <a:path w="2988" h="3180">
                <a:moveTo>
                  <a:pt x="510" y="1098"/>
                </a:moveTo>
                <a:cubicBezTo>
                  <a:pt x="1710" y="840"/>
                  <a:pt x="2280" y="0"/>
                  <a:pt x="2280" y="0"/>
                </a:cubicBezTo>
                <a:cubicBezTo>
                  <a:pt x="2700" y="96"/>
                  <a:pt x="2988" y="342"/>
                  <a:pt x="2988" y="342"/>
                </a:cubicBezTo>
                <a:lnTo>
                  <a:pt x="2988" y="2772"/>
                </a:lnTo>
                <a:cubicBezTo>
                  <a:pt x="2988" y="2772"/>
                  <a:pt x="2202" y="3180"/>
                  <a:pt x="1452" y="3060"/>
                </a:cubicBezTo>
                <a:cubicBezTo>
                  <a:pt x="636" y="2940"/>
                  <a:pt x="0" y="2406"/>
                  <a:pt x="0" y="2406"/>
                </a:cubicBezTo>
                <a:lnTo>
                  <a:pt x="510" y="1098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15" name="Freeform 43"/>
          <p:cNvSpPr>
            <a:spLocks/>
          </p:cNvSpPr>
          <p:nvPr/>
        </p:nvSpPr>
        <p:spPr bwMode="gray">
          <a:xfrm>
            <a:off x="4800600" y="0"/>
            <a:ext cx="3276600" cy="24098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76" y="1518"/>
              </a:cxn>
              <a:cxn ang="0">
                <a:pos x="2064" y="0"/>
              </a:cxn>
              <a:cxn ang="0">
                <a:pos x="0" y="0"/>
              </a:cxn>
            </a:cxnLst>
            <a:rect l="0" t="0" r="r" b="b"/>
            <a:pathLst>
              <a:path w="2064" h="1518">
                <a:moveTo>
                  <a:pt x="0" y="0"/>
                </a:moveTo>
                <a:cubicBezTo>
                  <a:pt x="0" y="0"/>
                  <a:pt x="138" y="759"/>
                  <a:pt x="276" y="1518"/>
                </a:cubicBezTo>
                <a:cubicBezTo>
                  <a:pt x="1518" y="1194"/>
                  <a:pt x="2064" y="0"/>
                  <a:pt x="2064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51" name="Freeform 79"/>
          <p:cNvSpPr>
            <a:spLocks/>
          </p:cNvSpPr>
          <p:nvPr/>
        </p:nvSpPr>
        <p:spPr bwMode="gray">
          <a:xfrm>
            <a:off x="0" y="0"/>
            <a:ext cx="6583363" cy="72675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612" y="0"/>
              </a:cxn>
              <a:cxn ang="0">
                <a:pos x="3222" y="3042"/>
              </a:cxn>
              <a:cxn ang="0">
                <a:pos x="0" y="3744"/>
              </a:cxn>
              <a:cxn ang="0">
                <a:pos x="0" y="0"/>
              </a:cxn>
            </a:cxnLst>
            <a:rect l="0" t="0" r="r" b="b"/>
            <a:pathLst>
              <a:path w="4014" h="4455">
                <a:moveTo>
                  <a:pt x="0" y="0"/>
                </a:moveTo>
                <a:lnTo>
                  <a:pt x="3612" y="0"/>
                </a:lnTo>
                <a:cubicBezTo>
                  <a:pt x="4014" y="984"/>
                  <a:pt x="3812" y="2307"/>
                  <a:pt x="3222" y="3042"/>
                </a:cubicBezTo>
                <a:cubicBezTo>
                  <a:pt x="1988" y="4455"/>
                  <a:pt x="0" y="3744"/>
                  <a:pt x="0" y="3744"/>
                </a:cubicBez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17" name="Freeform 45"/>
          <p:cNvSpPr>
            <a:spLocks/>
          </p:cNvSpPr>
          <p:nvPr/>
        </p:nvSpPr>
        <p:spPr bwMode="gray">
          <a:xfrm>
            <a:off x="0" y="0"/>
            <a:ext cx="6372225" cy="707231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612" y="0"/>
              </a:cxn>
              <a:cxn ang="0">
                <a:pos x="3222" y="3042"/>
              </a:cxn>
              <a:cxn ang="0">
                <a:pos x="0" y="3744"/>
              </a:cxn>
              <a:cxn ang="0">
                <a:pos x="0" y="0"/>
              </a:cxn>
            </a:cxnLst>
            <a:rect l="0" t="0" r="r" b="b"/>
            <a:pathLst>
              <a:path w="4014" h="4455">
                <a:moveTo>
                  <a:pt x="0" y="0"/>
                </a:moveTo>
                <a:lnTo>
                  <a:pt x="3612" y="0"/>
                </a:lnTo>
                <a:cubicBezTo>
                  <a:pt x="4014" y="984"/>
                  <a:pt x="3812" y="2307"/>
                  <a:pt x="3222" y="3042"/>
                </a:cubicBezTo>
                <a:cubicBezTo>
                  <a:pt x="1988" y="4455"/>
                  <a:pt x="0" y="3744"/>
                  <a:pt x="0" y="3744"/>
                </a:cubicBez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gamma/>
                  <a:tint val="25490"/>
                  <a:invGamma/>
                </a:schemeClr>
              </a:gs>
              <a:gs pos="100000">
                <a:schemeClr val="bg1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19" name="Line 47"/>
          <p:cNvSpPr>
            <a:spLocks noChangeShapeType="1"/>
          </p:cNvSpPr>
          <p:nvPr/>
        </p:nvSpPr>
        <p:spPr bwMode="gray">
          <a:xfrm>
            <a:off x="250825" y="1588"/>
            <a:ext cx="0" cy="6015037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3120" name="Line 48"/>
          <p:cNvSpPr>
            <a:spLocks noChangeShapeType="1"/>
          </p:cNvSpPr>
          <p:nvPr/>
        </p:nvSpPr>
        <p:spPr bwMode="gray">
          <a:xfrm>
            <a:off x="1293813" y="1588"/>
            <a:ext cx="0" cy="620712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3121" name="Line 49"/>
          <p:cNvSpPr>
            <a:spLocks noChangeShapeType="1"/>
          </p:cNvSpPr>
          <p:nvPr/>
        </p:nvSpPr>
        <p:spPr bwMode="gray">
          <a:xfrm>
            <a:off x="2338388" y="1588"/>
            <a:ext cx="0" cy="6183312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3122" name="Line 50"/>
          <p:cNvSpPr>
            <a:spLocks noChangeShapeType="1"/>
          </p:cNvSpPr>
          <p:nvPr/>
        </p:nvSpPr>
        <p:spPr bwMode="gray">
          <a:xfrm>
            <a:off x="3382963" y="1588"/>
            <a:ext cx="0" cy="597217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3123" name="Line 51"/>
          <p:cNvSpPr>
            <a:spLocks noChangeShapeType="1"/>
          </p:cNvSpPr>
          <p:nvPr/>
        </p:nvSpPr>
        <p:spPr bwMode="gray">
          <a:xfrm>
            <a:off x="4427538" y="1588"/>
            <a:ext cx="0" cy="5449887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3125" name="Line 53"/>
          <p:cNvSpPr>
            <a:spLocks noChangeShapeType="1"/>
          </p:cNvSpPr>
          <p:nvPr/>
        </p:nvSpPr>
        <p:spPr bwMode="gray">
          <a:xfrm rot="5400000">
            <a:off x="2913063" y="-2654300"/>
            <a:ext cx="0" cy="581342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3126" name="Line 54"/>
          <p:cNvSpPr>
            <a:spLocks noChangeShapeType="1"/>
          </p:cNvSpPr>
          <p:nvPr/>
        </p:nvSpPr>
        <p:spPr bwMode="gray">
          <a:xfrm rot="5400000">
            <a:off x="3006725" y="-1682750"/>
            <a:ext cx="0" cy="6000750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3127" name="Line 55"/>
          <p:cNvSpPr>
            <a:spLocks noChangeShapeType="1"/>
          </p:cNvSpPr>
          <p:nvPr/>
        </p:nvSpPr>
        <p:spPr bwMode="gray">
          <a:xfrm rot="5400000">
            <a:off x="3011488" y="-622300"/>
            <a:ext cx="0" cy="601027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3128" name="Line 56"/>
          <p:cNvSpPr>
            <a:spLocks noChangeShapeType="1"/>
          </p:cNvSpPr>
          <p:nvPr/>
        </p:nvSpPr>
        <p:spPr bwMode="gray">
          <a:xfrm rot="5400000">
            <a:off x="2907507" y="548481"/>
            <a:ext cx="0" cy="5802313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3129" name="Line 57"/>
          <p:cNvSpPr>
            <a:spLocks noChangeShapeType="1"/>
          </p:cNvSpPr>
          <p:nvPr/>
        </p:nvSpPr>
        <p:spPr bwMode="gray">
          <a:xfrm rot="5400000">
            <a:off x="2666207" y="1854993"/>
            <a:ext cx="0" cy="5319713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3130" name="Line 58"/>
          <p:cNvSpPr>
            <a:spLocks noChangeShapeType="1"/>
          </p:cNvSpPr>
          <p:nvPr/>
        </p:nvSpPr>
        <p:spPr bwMode="gray">
          <a:xfrm rot="5400000">
            <a:off x="2115344" y="3472656"/>
            <a:ext cx="0" cy="4217988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3131" name="Rectangle 59"/>
          <p:cNvSpPr>
            <a:spLocks noChangeArrowheads="1"/>
          </p:cNvSpPr>
          <p:nvPr/>
        </p:nvSpPr>
        <p:spPr bwMode="gray">
          <a:xfrm>
            <a:off x="2362200" y="277813"/>
            <a:ext cx="1012825" cy="1025525"/>
          </a:xfrm>
          <a:prstGeom prst="rect">
            <a:avLst/>
          </a:prstGeom>
          <a:solidFill>
            <a:srgbClr val="FFFFFF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32" name="Rectangle 60"/>
          <p:cNvSpPr>
            <a:spLocks noChangeArrowheads="1"/>
          </p:cNvSpPr>
          <p:nvPr/>
        </p:nvSpPr>
        <p:spPr bwMode="gray">
          <a:xfrm>
            <a:off x="285750" y="2427288"/>
            <a:ext cx="1012825" cy="1025525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33" name="Rectangle 61"/>
          <p:cNvSpPr>
            <a:spLocks noChangeArrowheads="1"/>
          </p:cNvSpPr>
          <p:nvPr/>
        </p:nvSpPr>
        <p:spPr bwMode="gray">
          <a:xfrm>
            <a:off x="0" y="271463"/>
            <a:ext cx="250825" cy="1025525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34" name="Rectangle 62"/>
          <p:cNvSpPr>
            <a:spLocks noChangeArrowheads="1"/>
          </p:cNvSpPr>
          <p:nvPr/>
        </p:nvSpPr>
        <p:spPr bwMode="gray">
          <a:xfrm>
            <a:off x="1331913" y="1588"/>
            <a:ext cx="1012825" cy="234950"/>
          </a:xfrm>
          <a:prstGeom prst="rect">
            <a:avLst/>
          </a:prstGeom>
          <a:solidFill>
            <a:srgbClr val="FFFFFF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36" name="Freeform 64"/>
          <p:cNvSpPr>
            <a:spLocks/>
          </p:cNvSpPr>
          <p:nvPr/>
        </p:nvSpPr>
        <p:spPr bwMode="gray">
          <a:xfrm>
            <a:off x="2365375" y="4541838"/>
            <a:ext cx="1009650" cy="103346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645"/>
              </a:cxn>
              <a:cxn ang="0">
                <a:pos x="636" y="651"/>
              </a:cxn>
              <a:cxn ang="0">
                <a:pos x="632" y="0"/>
              </a:cxn>
              <a:cxn ang="0">
                <a:pos x="0" y="0"/>
              </a:cxn>
            </a:cxnLst>
            <a:rect l="0" t="0" r="r" b="b"/>
            <a:pathLst>
              <a:path w="636" h="651">
                <a:moveTo>
                  <a:pt x="0" y="0"/>
                </a:moveTo>
                <a:lnTo>
                  <a:pt x="0" y="645"/>
                </a:lnTo>
                <a:lnTo>
                  <a:pt x="636" y="651"/>
                </a:lnTo>
                <a:lnTo>
                  <a:pt x="632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39999"/>
            </a:srgb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03" name="Rectangle 31"/>
          <p:cNvSpPr>
            <a:spLocks noChangeArrowheads="1"/>
          </p:cNvSpPr>
          <p:nvPr/>
        </p:nvSpPr>
        <p:spPr bwMode="gray">
          <a:xfrm>
            <a:off x="285750" y="2435225"/>
            <a:ext cx="1012825" cy="1025525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33375" y="5084763"/>
            <a:ext cx="6400800" cy="457200"/>
          </a:xfrm>
        </p:spPr>
        <p:txBody>
          <a:bodyPr/>
          <a:lstStyle>
            <a:lvl1pPr marL="0" indent="0">
              <a:buFontTx/>
              <a:buNone/>
              <a:defRPr sz="1600">
                <a:latin typeface="Times New Roman" pitchFamily="18" charset="0"/>
              </a:defRPr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407150"/>
            <a:ext cx="2133600" cy="3143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407150"/>
            <a:ext cx="2895600" cy="3143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407150"/>
            <a:ext cx="2133600" cy="314325"/>
          </a:xfrm>
        </p:spPr>
        <p:txBody>
          <a:bodyPr/>
          <a:lstStyle>
            <a:lvl1pPr>
              <a:defRPr/>
            </a:lvl1pPr>
          </a:lstStyle>
          <a:p>
            <a:fld id="{F9197F28-1FD4-48E6-BD07-A51BA9DD65B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3110" name="Text Box 38"/>
          <p:cNvSpPr txBox="1">
            <a:spLocks noChangeArrowheads="1"/>
          </p:cNvSpPr>
          <p:nvPr/>
        </p:nvSpPr>
        <p:spPr bwMode="gray">
          <a:xfrm>
            <a:off x="333375" y="4714875"/>
            <a:ext cx="1303338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sz="2200">
                <a:latin typeface="Arial Black" pitchFamily="34" charset="0"/>
              </a:rPr>
              <a:t>L/O/G/O</a:t>
            </a:r>
          </a:p>
        </p:txBody>
      </p:sp>
      <p:grpSp>
        <p:nvGrpSpPr>
          <p:cNvPr id="3143" name="Group 71"/>
          <p:cNvGrpSpPr>
            <a:grpSpLocks/>
          </p:cNvGrpSpPr>
          <p:nvPr/>
        </p:nvGrpSpPr>
        <p:grpSpPr bwMode="auto">
          <a:xfrm>
            <a:off x="8077200" y="0"/>
            <a:ext cx="1076325" cy="6858000"/>
            <a:chOff x="5088" y="0"/>
            <a:chExt cx="678" cy="4320"/>
          </a:xfrm>
        </p:grpSpPr>
        <p:sp>
          <p:nvSpPr>
            <p:cNvPr id="3138" name="Freeform 66"/>
            <p:cNvSpPr>
              <a:spLocks/>
            </p:cNvSpPr>
            <p:nvPr userDrawn="1"/>
          </p:nvSpPr>
          <p:spPr bwMode="gray">
            <a:xfrm>
              <a:off x="5088" y="0"/>
              <a:ext cx="672" cy="702"/>
            </a:xfrm>
            <a:custGeom>
              <a:avLst/>
              <a:gdLst/>
              <a:ahLst/>
              <a:cxnLst>
                <a:cxn ang="0">
                  <a:pos x="0" y="432"/>
                </a:cxn>
                <a:cxn ang="0">
                  <a:pos x="288" y="0"/>
                </a:cxn>
                <a:cxn ang="0">
                  <a:pos x="672" y="0"/>
                </a:cxn>
                <a:cxn ang="0">
                  <a:pos x="672" y="720"/>
                </a:cxn>
                <a:cxn ang="0">
                  <a:pos x="0" y="432"/>
                </a:cxn>
              </a:cxnLst>
              <a:rect l="0" t="0" r="r" b="b"/>
              <a:pathLst>
                <a:path w="672" h="720">
                  <a:moveTo>
                    <a:pt x="0" y="432"/>
                  </a:moveTo>
                  <a:cubicBezTo>
                    <a:pt x="186" y="216"/>
                    <a:pt x="288" y="0"/>
                    <a:pt x="288" y="0"/>
                  </a:cubicBezTo>
                  <a:lnTo>
                    <a:pt x="672" y="0"/>
                  </a:lnTo>
                  <a:lnTo>
                    <a:pt x="672" y="720"/>
                  </a:lnTo>
                  <a:cubicBezTo>
                    <a:pt x="672" y="720"/>
                    <a:pt x="384" y="516"/>
                    <a:pt x="0" y="432"/>
                  </a:cubicBezTo>
                  <a:close/>
                </a:path>
              </a:pathLst>
            </a:custGeom>
            <a:solidFill>
              <a:srgbClr val="E8E8E8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139" name="Freeform 67"/>
            <p:cNvSpPr>
              <a:spLocks/>
            </p:cNvSpPr>
            <p:nvPr userDrawn="1"/>
          </p:nvSpPr>
          <p:spPr bwMode="gray">
            <a:xfrm>
              <a:off x="5602" y="3496"/>
              <a:ext cx="164" cy="824"/>
            </a:xfrm>
            <a:custGeom>
              <a:avLst/>
              <a:gdLst/>
              <a:ahLst/>
              <a:cxnLst>
                <a:cxn ang="0">
                  <a:pos x="206" y="0"/>
                </a:cxn>
                <a:cxn ang="0">
                  <a:pos x="0" y="82"/>
                </a:cxn>
                <a:cxn ang="0">
                  <a:pos x="168" y="824"/>
                </a:cxn>
                <a:cxn ang="0">
                  <a:pos x="212" y="822"/>
                </a:cxn>
                <a:cxn ang="0">
                  <a:pos x="206" y="0"/>
                </a:cxn>
              </a:cxnLst>
              <a:rect l="0" t="0" r="r" b="b"/>
              <a:pathLst>
                <a:path w="212" h="824">
                  <a:moveTo>
                    <a:pt x="206" y="0"/>
                  </a:moveTo>
                  <a:cubicBezTo>
                    <a:pt x="104" y="54"/>
                    <a:pt x="0" y="82"/>
                    <a:pt x="0" y="82"/>
                  </a:cubicBezTo>
                  <a:cubicBezTo>
                    <a:pt x="0" y="82"/>
                    <a:pt x="148" y="378"/>
                    <a:pt x="168" y="824"/>
                  </a:cubicBezTo>
                  <a:lnTo>
                    <a:pt x="212" y="822"/>
                  </a:lnTo>
                  <a:cubicBezTo>
                    <a:pt x="212" y="822"/>
                    <a:pt x="209" y="411"/>
                    <a:pt x="206" y="0"/>
                  </a:cubicBezTo>
                  <a:close/>
                </a:path>
              </a:pathLst>
            </a:custGeom>
            <a:solidFill>
              <a:srgbClr val="E8E8E8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152" name="Rectangle 80"/>
          <p:cNvSpPr>
            <a:spLocks noChangeArrowheads="1"/>
          </p:cNvSpPr>
          <p:nvPr/>
        </p:nvSpPr>
        <p:spPr bwMode="gray">
          <a:xfrm>
            <a:off x="5495925" y="1333500"/>
            <a:ext cx="660400" cy="1025525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53" name="Line 81"/>
          <p:cNvSpPr>
            <a:spLocks noChangeShapeType="1"/>
          </p:cNvSpPr>
          <p:nvPr/>
        </p:nvSpPr>
        <p:spPr bwMode="gray">
          <a:xfrm>
            <a:off x="5480050" y="1588"/>
            <a:ext cx="0" cy="423862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3154" name="Rectangle 82"/>
          <p:cNvSpPr>
            <a:spLocks noChangeArrowheads="1"/>
          </p:cNvSpPr>
          <p:nvPr/>
        </p:nvSpPr>
        <p:spPr bwMode="gray">
          <a:xfrm>
            <a:off x="4457700" y="3495675"/>
            <a:ext cx="1012825" cy="1025525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gray">
          <a:xfrm>
            <a:off x="333375" y="1884363"/>
            <a:ext cx="8229600" cy="1470025"/>
          </a:xfrm>
          <a:effectLst/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pic>
        <p:nvPicPr>
          <p:cNvPr id="3155" name="Picture 83" descr="water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gray">
          <a:xfrm rot="393398">
            <a:off x="2667000" y="609600"/>
            <a:ext cx="2663825" cy="2197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 tmFilter="0, 0; .2, .5; .8, .5; 1, 0"/>
                                        <p:tgtEl>
                                          <p:spTgt spid="31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1000" autoRev="1" fill="hold"/>
                                        <p:tgtEl>
                                          <p:spTgt spid="31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 tmFilter="0, 0; .2, .5; .8, .5; 1, 0"/>
                                        <p:tgtEl>
                                          <p:spTgt spid="31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1000" autoRev="1" fill="hold"/>
                                        <p:tgtEl>
                                          <p:spTgt spid="31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26" presetClass="emph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 tmFilter="0, 0; .2, .5; .8, .5; 1, 0"/>
                                        <p:tgtEl>
                                          <p:spTgt spid="31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1000" autoRev="1" fill="hold"/>
                                        <p:tgtEl>
                                          <p:spTgt spid="31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26" presetClass="emph" presetSubtype="0" fill="hold" grpId="1" nodeType="withEffect">
                                  <p:stCondLst>
                                    <p:cond delay="1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 tmFilter="0, 0; .2, .5; .8, .5; 1, 0"/>
                                        <p:tgtEl>
                                          <p:spTgt spid="31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1000" autoRev="1" fill="hold"/>
                                        <p:tgtEl>
                                          <p:spTgt spid="31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600"/>
                            </p:stCondLst>
                            <p:childTnLst>
                              <p:par>
                                <p:cTn id="31" presetID="19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" dur="10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nimClr clrSpc="rgb" dir="cw">
                                      <p:cBhvr>
                                        <p:cTn id="33" dur="10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34" dur="10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10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9" presetClass="emp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10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 dir="cw">
                                      <p:cBhvr>
                                        <p:cTn id="38" dur="10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39" dur="10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10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9" presetClass="emph" presetSubtype="0" fill="hold" grpId="2" nodeType="withEffect">
                                  <p:stCondLst>
                                    <p:cond delay="9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" dur="10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animClr clrSpc="rgb" dir="cw">
                                      <p:cBhvr>
                                        <p:cTn id="43" dur="10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44" dur="10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10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9" presetClass="emph" presetSubtype="0" fill="hold" grpId="2" nodeType="withEffect">
                                  <p:stCondLst>
                                    <p:cond delay="14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7" dur="10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8" dur="10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9" dur="10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10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9000"/>
                            </p:stCondLst>
                            <p:childTnLst>
                              <p:par>
                                <p:cTn id="52" presetID="19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3" dur="10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 dir="cw">
                                      <p:cBhvr>
                                        <p:cTn id="54" dur="10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55" dur="10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1000" fill="hold"/>
                                        <p:tgtEl>
                                          <p:spTgt spid="31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9" presetClass="emph" presetSubtype="0" fill="hold" grpId="3" nodeType="withEffect">
                                  <p:stCondLst>
                                    <p:cond delay="7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8" dur="10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animClr clrSpc="rgb" dir="cw">
                                      <p:cBhvr>
                                        <p:cTn id="59" dur="10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0" dur="10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1000" fill="hold"/>
                                        <p:tgtEl>
                                          <p:spTgt spid="31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9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3" dur="10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64" dur="10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5" dur="10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10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9" presetClass="emph" presetSubtype="0" fill="hold" grpId="3" nodeType="withEffect">
                                  <p:stCondLst>
                                    <p:cond delay="7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8" dur="10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nimClr clrSpc="rgb" dir="cw">
                                      <p:cBhvr>
                                        <p:cTn id="69" dur="10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70" dur="10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10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12" grpId="0" animBg="1"/>
      <p:bldP spid="3112" grpId="1" animBg="1"/>
      <p:bldP spid="3112" grpId="2" animBg="1"/>
      <p:bldP spid="3112" grpId="3" animBg="1"/>
      <p:bldP spid="3113" grpId="0" animBg="1"/>
      <p:bldP spid="3113" grpId="1" animBg="1"/>
      <p:bldP spid="3113" grpId="2" animBg="1"/>
      <p:bldP spid="3113" grpId="3" animBg="1"/>
      <p:bldP spid="3114" grpId="0" animBg="1"/>
      <p:bldP spid="3114" grpId="1" animBg="1"/>
      <p:bldP spid="3114" grpId="2" animBg="1"/>
      <p:bldP spid="3114" grpId="3" animBg="1"/>
      <p:bldP spid="3115" grpId="0" animBg="1"/>
      <p:bldP spid="3115" grpId="1" animBg="1"/>
      <p:bldP spid="3115" grpId="2" animBg="1"/>
      <p:bldP spid="3115" grpId="3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313D0B-C10A-4D91-9F2D-D114DF958F6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25438"/>
            <a:ext cx="2057400" cy="58007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25438"/>
            <a:ext cx="6019800" cy="58007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109ACB-E713-4C80-B6EE-A8566DAB074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5438"/>
            <a:ext cx="8229600" cy="9271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00FCC7B9-434A-4072-BEC6-58CCB9BE621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5438"/>
            <a:ext cx="8229600" cy="9271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7E54C29-ED8B-4EB0-A1F9-8A6CFFA3C00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5438"/>
            <a:ext cx="8229600" cy="9271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66A99702-55A2-42FD-8668-809229909AF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5438"/>
            <a:ext cx="8229600" cy="9271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0BDC758-5913-4EBA-820B-34F5C1D025E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5438"/>
            <a:ext cx="8229600" cy="9271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ru-RU" smtClean="0"/>
              <a:t>Вставка рисунка SmartArt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30638E4-041B-4C01-8CCC-1A9C8FEAB6B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64FED5-E1C5-4C9F-BCB5-204439FCBF9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7DA318-2483-4D76-B590-1580F34131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3D239E-CA39-48B5-952B-A0F4612AD68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1014D7-2A47-4AA9-AD15-98C6A25107D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0AB64C-34AF-49F4-A6E4-24056CAD521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AB5BE5-1043-49E5-B0D3-3339CEC5613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9230A8-94F3-4E4E-8AA2-E6050610355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1C90EA-B6E4-4C06-BF1D-9AF5A3E1B62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Freeform 7"/>
          <p:cNvSpPr>
            <a:spLocks/>
          </p:cNvSpPr>
          <p:nvPr/>
        </p:nvSpPr>
        <p:spPr bwMode="gray">
          <a:xfrm>
            <a:off x="-9525" y="-9525"/>
            <a:ext cx="9156700" cy="6872288"/>
          </a:xfrm>
          <a:custGeom>
            <a:avLst/>
            <a:gdLst/>
            <a:ahLst/>
            <a:cxnLst>
              <a:cxn ang="0">
                <a:pos x="5766" y="605"/>
              </a:cxn>
              <a:cxn ang="0">
                <a:pos x="5768" y="4325"/>
              </a:cxn>
              <a:cxn ang="0">
                <a:pos x="1082" y="4329"/>
              </a:cxn>
              <a:cxn ang="0">
                <a:pos x="13" y="3351"/>
              </a:cxn>
              <a:cxn ang="0">
                <a:pos x="0" y="0"/>
              </a:cxn>
              <a:cxn ang="0">
                <a:pos x="2428" y="7"/>
              </a:cxn>
              <a:cxn ang="0">
                <a:pos x="5766" y="605"/>
              </a:cxn>
            </a:cxnLst>
            <a:rect l="0" t="0" r="r" b="b"/>
            <a:pathLst>
              <a:path w="5768" h="4329">
                <a:moveTo>
                  <a:pt x="5766" y="605"/>
                </a:moveTo>
                <a:cubicBezTo>
                  <a:pt x="5767" y="2464"/>
                  <a:pt x="5768" y="4325"/>
                  <a:pt x="5768" y="4325"/>
                </a:cubicBezTo>
                <a:lnTo>
                  <a:pt x="1082" y="4329"/>
                </a:lnTo>
                <a:cubicBezTo>
                  <a:pt x="318" y="3809"/>
                  <a:pt x="9" y="3349"/>
                  <a:pt x="13" y="3351"/>
                </a:cubicBezTo>
                <a:lnTo>
                  <a:pt x="0" y="0"/>
                </a:lnTo>
                <a:lnTo>
                  <a:pt x="2428" y="7"/>
                </a:lnTo>
                <a:cubicBezTo>
                  <a:pt x="2428" y="12"/>
                  <a:pt x="3096" y="401"/>
                  <a:pt x="5766" y="605"/>
                </a:cubicBezTo>
                <a:close/>
              </a:path>
            </a:pathLst>
          </a:custGeom>
          <a:gradFill rotWithShape="1">
            <a:gsLst>
              <a:gs pos="0">
                <a:schemeClr val="bg1">
                  <a:gamma/>
                  <a:tint val="3137"/>
                  <a:invGamma/>
                </a:schemeClr>
              </a:gs>
              <a:gs pos="100000">
                <a:schemeClr val="bg1">
                  <a:alpha val="70000"/>
                </a:schemeClr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33" name="Freeform 9"/>
          <p:cNvSpPr>
            <a:spLocks/>
          </p:cNvSpPr>
          <p:nvPr/>
        </p:nvSpPr>
        <p:spPr bwMode="gray">
          <a:xfrm>
            <a:off x="-4763" y="5500688"/>
            <a:ext cx="1441451" cy="13589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100"/>
              </a:cxn>
              <a:cxn ang="0">
                <a:pos x="1089" y="1100"/>
              </a:cxn>
              <a:cxn ang="0">
                <a:pos x="0" y="0"/>
              </a:cxn>
            </a:cxnLst>
            <a:rect l="0" t="0" r="r" b="b"/>
            <a:pathLst>
              <a:path w="1089" h="1100">
                <a:moveTo>
                  <a:pt x="0" y="0"/>
                </a:moveTo>
                <a:cubicBezTo>
                  <a:pt x="0" y="550"/>
                  <a:pt x="0" y="1100"/>
                  <a:pt x="0" y="1100"/>
                </a:cubicBezTo>
                <a:lnTo>
                  <a:pt x="1089" y="1100"/>
                </a:lnTo>
                <a:cubicBezTo>
                  <a:pt x="1089" y="1100"/>
                  <a:pt x="596" y="865"/>
                  <a:pt x="0" y="0"/>
                </a:cubicBez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37" name="Line 13"/>
          <p:cNvSpPr>
            <a:spLocks noChangeShapeType="1"/>
          </p:cNvSpPr>
          <p:nvPr/>
        </p:nvSpPr>
        <p:spPr bwMode="gray">
          <a:xfrm>
            <a:off x="527050" y="0"/>
            <a:ext cx="0" cy="5910263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038" name="Line 14"/>
          <p:cNvSpPr>
            <a:spLocks noChangeShapeType="1"/>
          </p:cNvSpPr>
          <p:nvPr/>
        </p:nvSpPr>
        <p:spPr bwMode="gray">
          <a:xfrm>
            <a:off x="1677988" y="0"/>
            <a:ext cx="0" cy="6832600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039" name="Line 15"/>
          <p:cNvSpPr>
            <a:spLocks noChangeShapeType="1"/>
          </p:cNvSpPr>
          <p:nvPr/>
        </p:nvSpPr>
        <p:spPr bwMode="gray">
          <a:xfrm>
            <a:off x="2830513" y="0"/>
            <a:ext cx="0" cy="6861175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040" name="Line 16"/>
          <p:cNvSpPr>
            <a:spLocks noChangeShapeType="1"/>
          </p:cNvSpPr>
          <p:nvPr/>
        </p:nvSpPr>
        <p:spPr bwMode="gray">
          <a:xfrm>
            <a:off x="3983038" y="0"/>
            <a:ext cx="0" cy="6875463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041" name="Line 17"/>
          <p:cNvSpPr>
            <a:spLocks noChangeShapeType="1"/>
          </p:cNvSpPr>
          <p:nvPr/>
        </p:nvSpPr>
        <p:spPr bwMode="gray">
          <a:xfrm>
            <a:off x="5133975" y="388938"/>
            <a:ext cx="0" cy="6486525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042" name="Line 18"/>
          <p:cNvSpPr>
            <a:spLocks noChangeShapeType="1"/>
          </p:cNvSpPr>
          <p:nvPr/>
        </p:nvSpPr>
        <p:spPr bwMode="gray">
          <a:xfrm>
            <a:off x="6286500" y="619125"/>
            <a:ext cx="0" cy="6256338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043" name="Line 19"/>
          <p:cNvSpPr>
            <a:spLocks noChangeShapeType="1"/>
          </p:cNvSpPr>
          <p:nvPr/>
        </p:nvSpPr>
        <p:spPr bwMode="gray">
          <a:xfrm>
            <a:off x="7439025" y="773113"/>
            <a:ext cx="0" cy="6102350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044" name="Line 20"/>
          <p:cNvSpPr>
            <a:spLocks noChangeShapeType="1"/>
          </p:cNvSpPr>
          <p:nvPr/>
        </p:nvSpPr>
        <p:spPr bwMode="gray">
          <a:xfrm>
            <a:off x="8591550" y="900113"/>
            <a:ext cx="0" cy="5975350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046" name="Line 22"/>
          <p:cNvSpPr>
            <a:spLocks noChangeShapeType="1"/>
          </p:cNvSpPr>
          <p:nvPr/>
        </p:nvSpPr>
        <p:spPr bwMode="gray">
          <a:xfrm rot="5400000">
            <a:off x="2595563" y="-2176463"/>
            <a:ext cx="0" cy="5191125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047" name="Line 23"/>
          <p:cNvSpPr>
            <a:spLocks noChangeShapeType="1"/>
          </p:cNvSpPr>
          <p:nvPr/>
        </p:nvSpPr>
        <p:spPr bwMode="gray">
          <a:xfrm rot="5400000">
            <a:off x="4578350" y="-3036887"/>
            <a:ext cx="0" cy="9156700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048" name="Line 24"/>
          <p:cNvSpPr>
            <a:spLocks noChangeShapeType="1"/>
          </p:cNvSpPr>
          <p:nvPr/>
        </p:nvSpPr>
        <p:spPr bwMode="gray">
          <a:xfrm rot="5400000">
            <a:off x="4578350" y="-1912937"/>
            <a:ext cx="0" cy="9156700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049" name="Line 25"/>
          <p:cNvSpPr>
            <a:spLocks noChangeShapeType="1"/>
          </p:cNvSpPr>
          <p:nvPr/>
        </p:nvSpPr>
        <p:spPr bwMode="gray">
          <a:xfrm rot="5400000">
            <a:off x="4579938" y="-788988"/>
            <a:ext cx="0" cy="9153525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050" name="Line 26"/>
          <p:cNvSpPr>
            <a:spLocks noChangeShapeType="1"/>
          </p:cNvSpPr>
          <p:nvPr/>
        </p:nvSpPr>
        <p:spPr bwMode="gray">
          <a:xfrm rot="5400000">
            <a:off x="4579938" y="334962"/>
            <a:ext cx="0" cy="9153525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051" name="Line 27"/>
          <p:cNvSpPr>
            <a:spLocks noChangeShapeType="1"/>
          </p:cNvSpPr>
          <p:nvPr/>
        </p:nvSpPr>
        <p:spPr bwMode="gray">
          <a:xfrm rot="5400000">
            <a:off x="4905376" y="1824037"/>
            <a:ext cx="0" cy="8423275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1052" name="Rectangle 28"/>
          <p:cNvSpPr>
            <a:spLocks noChangeArrowheads="1"/>
          </p:cNvSpPr>
          <p:nvPr/>
        </p:nvSpPr>
        <p:spPr bwMode="gray">
          <a:xfrm>
            <a:off x="4005263" y="2692400"/>
            <a:ext cx="1128712" cy="1079500"/>
          </a:xfrm>
          <a:prstGeom prst="rect">
            <a:avLst/>
          </a:prstGeom>
          <a:solidFill>
            <a:srgbClr val="FFFFFF">
              <a:alpha val="2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53" name="Rectangle 29"/>
          <p:cNvSpPr>
            <a:spLocks noChangeArrowheads="1"/>
          </p:cNvSpPr>
          <p:nvPr/>
        </p:nvSpPr>
        <p:spPr bwMode="gray">
          <a:xfrm>
            <a:off x="7459663" y="4937125"/>
            <a:ext cx="1120775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54" name="Rectangle 30"/>
          <p:cNvSpPr>
            <a:spLocks noChangeArrowheads="1"/>
          </p:cNvSpPr>
          <p:nvPr/>
        </p:nvSpPr>
        <p:spPr bwMode="gray">
          <a:xfrm>
            <a:off x="549275" y="3808413"/>
            <a:ext cx="1128713" cy="1079500"/>
          </a:xfrm>
          <a:prstGeom prst="rect">
            <a:avLst/>
          </a:prstGeom>
          <a:solidFill>
            <a:srgbClr val="FFFFFF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55" name="Rectangle 31"/>
          <p:cNvSpPr>
            <a:spLocks noChangeArrowheads="1"/>
          </p:cNvSpPr>
          <p:nvPr/>
        </p:nvSpPr>
        <p:spPr bwMode="gray">
          <a:xfrm>
            <a:off x="6307138" y="6064250"/>
            <a:ext cx="1128712" cy="796925"/>
          </a:xfrm>
          <a:prstGeom prst="rect">
            <a:avLst/>
          </a:prstGeom>
          <a:solidFill>
            <a:srgbClr val="FFFFFF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56" name="Rectangle 32"/>
          <p:cNvSpPr>
            <a:spLocks noChangeArrowheads="1"/>
          </p:cNvSpPr>
          <p:nvPr/>
        </p:nvSpPr>
        <p:spPr bwMode="gray">
          <a:xfrm>
            <a:off x="2846388" y="0"/>
            <a:ext cx="1128712" cy="404813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57" name="Rectangle 33"/>
          <p:cNvSpPr>
            <a:spLocks noChangeArrowheads="1"/>
          </p:cNvSpPr>
          <p:nvPr/>
        </p:nvSpPr>
        <p:spPr bwMode="gray">
          <a:xfrm>
            <a:off x="2852738" y="4938713"/>
            <a:ext cx="1120775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58" name="Rectangle 34"/>
          <p:cNvSpPr>
            <a:spLocks noChangeArrowheads="1"/>
          </p:cNvSpPr>
          <p:nvPr/>
        </p:nvSpPr>
        <p:spPr bwMode="gray">
          <a:xfrm>
            <a:off x="6300788" y="1566863"/>
            <a:ext cx="1120775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70BBF9F-2986-4423-BBAC-613CD4AD92A7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60" name="Freeform 36"/>
          <p:cNvSpPr>
            <a:spLocks/>
          </p:cNvSpPr>
          <p:nvPr/>
        </p:nvSpPr>
        <p:spPr bwMode="gray">
          <a:xfrm>
            <a:off x="4041775" y="0"/>
            <a:ext cx="5105400" cy="739775"/>
          </a:xfrm>
          <a:custGeom>
            <a:avLst/>
            <a:gdLst/>
            <a:ahLst/>
            <a:cxnLst>
              <a:cxn ang="0">
                <a:pos x="3130" y="453"/>
              </a:cxn>
              <a:cxn ang="0">
                <a:pos x="3130" y="0"/>
              </a:cxn>
              <a:cxn ang="0">
                <a:pos x="0" y="0"/>
              </a:cxn>
              <a:cxn ang="0">
                <a:pos x="3130" y="453"/>
              </a:cxn>
            </a:cxnLst>
            <a:rect l="0" t="0" r="r" b="b"/>
            <a:pathLst>
              <a:path w="3130" h="453">
                <a:moveTo>
                  <a:pt x="3130" y="453"/>
                </a:moveTo>
                <a:cubicBezTo>
                  <a:pt x="3130" y="226"/>
                  <a:pt x="3130" y="0"/>
                  <a:pt x="3130" y="0"/>
                </a:cubicBezTo>
                <a:lnTo>
                  <a:pt x="0" y="0"/>
                </a:lnTo>
                <a:cubicBezTo>
                  <a:pt x="0" y="0"/>
                  <a:pt x="1298" y="389"/>
                  <a:pt x="3130" y="453"/>
                </a:cubicBezTo>
                <a:close/>
              </a:path>
            </a:pathLst>
          </a:custGeom>
          <a:solidFill>
            <a:schemeClr val="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457200" y="325438"/>
            <a:ext cx="822960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FFFF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pic>
        <p:nvPicPr>
          <p:cNvPr id="1061" name="Picture 37" descr="water"/>
          <p:cNvPicPr>
            <a:picLocks noChangeAspect="1" noChangeArrowheads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gray">
          <a:xfrm rot="786797">
            <a:off x="6629400" y="-381000"/>
            <a:ext cx="2417763" cy="1995488"/>
          </a:xfrm>
          <a:prstGeom prst="rect">
            <a:avLst/>
          </a:prstGeom>
          <a:noFill/>
        </p:spPr>
      </p:pic>
      <p:pic>
        <p:nvPicPr>
          <p:cNvPr id="1062" name="Picture 38" descr="3"/>
          <p:cNvPicPr>
            <a:picLocks noChangeAspect="1" noChangeArrowheads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gray">
          <a:xfrm rot="20740733" flipH="1">
            <a:off x="49213" y="5726113"/>
            <a:ext cx="1223962" cy="13716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" dur="1000" fill="hold"/>
                                        <p:tgtEl>
                                          <p:spTgt spid="10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20" dur="1000" fill="hold"/>
                                        <p:tgtEl>
                                          <p:spTgt spid="10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1000" fill="hold"/>
                                        <p:tgtEl>
                                          <p:spTgt spid="106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mph" presetSubtype="2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24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3" grpId="0" animBg="1"/>
      <p:bldP spid="1060" grpId="0" animBg="1"/>
      <p:bldP spid="1026" grpId="0"/>
    </p:bldLst>
  </p:timing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9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3.gi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rfdeti.ru/" TargetMode="External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deti.gov.ru/contacts/kanz" TargetMode="External"/><Relationship Id="rId2" Type="http://schemas.openxmlformats.org/officeDocument/2006/relationships/hyperlink" Target="mailto:&#1040;&#1085;&#1085;&#1072;obr@deti.gov.ru" TargetMode="Externa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jpeg"/><Relationship Id="rId5" Type="http://schemas.openxmlformats.org/officeDocument/2006/relationships/slide" Target="slide6.xml"/><Relationship Id="rId4" Type="http://schemas.openxmlformats.org/officeDocument/2006/relationships/hyperlink" Target="mailto:rebenok.irk@mail.ru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357158" y="4572008"/>
            <a:ext cx="3000396" cy="1357322"/>
          </a:xfrm>
          <a:solidFill>
            <a:schemeClr val="accent3"/>
          </a:solidFill>
        </p:spPr>
        <p:txBody>
          <a:bodyPr/>
          <a:lstStyle/>
          <a:p>
            <a:r>
              <a:rPr lang="ru-RU" sz="3600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Bookman Old Style" pitchFamily="18" charset="0"/>
              </a:rPr>
              <a:t>По правам </a:t>
            </a:r>
          </a:p>
          <a:p>
            <a:r>
              <a:rPr lang="ru-RU" sz="3600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Bookman Old Style" pitchFamily="18" charset="0"/>
              </a:rPr>
              <a:t>ребенка</a:t>
            </a:r>
            <a:endParaRPr lang="ru-RU" sz="3600" dirty="0">
              <a:solidFill>
                <a:schemeClr val="tx2">
                  <a:lumMod val="40000"/>
                  <a:lumOff val="6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 bwMode="black">
          <a:xfrm>
            <a:off x="285720" y="2357430"/>
            <a:ext cx="5572164" cy="1470025"/>
          </a:xfrm>
        </p:spPr>
        <p:txBody>
          <a:bodyPr/>
          <a:lstStyle/>
          <a:p>
            <a:r>
              <a:rPr lang="ru-RU" sz="6600" dirty="0" smtClean="0">
                <a:solidFill>
                  <a:srgbClr val="F20C4E"/>
                </a:solidFill>
                <a:latin typeface="Bookman Old Style" pitchFamily="18" charset="0"/>
              </a:rPr>
              <a:t>День </a:t>
            </a:r>
            <a:br>
              <a:rPr lang="ru-RU" sz="6600" dirty="0" smtClean="0">
                <a:solidFill>
                  <a:srgbClr val="F20C4E"/>
                </a:solidFill>
                <a:latin typeface="Bookman Old Style" pitchFamily="18" charset="0"/>
              </a:rPr>
            </a:br>
            <a:r>
              <a:rPr lang="ru-RU" sz="6600" dirty="0" smtClean="0">
                <a:solidFill>
                  <a:srgbClr val="F20C4E"/>
                </a:solidFill>
                <a:latin typeface="Bookman Old Style" pitchFamily="18" charset="0"/>
              </a:rPr>
              <a:t>правовых знаний</a:t>
            </a:r>
            <a:endParaRPr lang="en-US" sz="6600" dirty="0">
              <a:solidFill>
                <a:srgbClr val="F20C4E"/>
              </a:solidFill>
              <a:latin typeface="Bookman Old Style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44008" y="4941168"/>
            <a:ext cx="4248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Выполнили члены школьного самоуправления: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Шубина Алина, 8в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Николаева Зинаида, 8а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"/>
          <p:cNvSpPr>
            <a:spLocks noChangeAspect="1" noEditPoints="1" noChangeArrowheads="1"/>
          </p:cNvSpPr>
          <p:nvPr/>
        </p:nvSpPr>
        <p:spPr bwMode="auto">
          <a:xfrm>
            <a:off x="6286512" y="4857760"/>
            <a:ext cx="2743200" cy="1838325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92D05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b="1" dirty="0">
              <a:latin typeface="Georgia" pitchFamily="18" charset="0"/>
            </a:endParaRPr>
          </a:p>
          <a:p>
            <a:pPr algn="ctr">
              <a:defRPr/>
            </a:pPr>
            <a:r>
              <a:rPr lang="ru-RU" b="1" dirty="0">
                <a:latin typeface="Georgia" pitchFamily="18" charset="0"/>
              </a:rPr>
              <a:t> СТАТЬЯ </a:t>
            </a:r>
            <a:r>
              <a:rPr lang="ru-RU" b="1" dirty="0" smtClean="0">
                <a:latin typeface="Georgia" pitchFamily="18" charset="0"/>
              </a:rPr>
              <a:t>14</a:t>
            </a:r>
            <a:endParaRPr lang="ru-RU" b="1" dirty="0">
              <a:latin typeface="Georgia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86116" y="500042"/>
            <a:ext cx="5786712" cy="138499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b="1" dirty="0" smtClean="0">
                <a:ln w="11430"/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nstantia" pitchFamily="18" charset="0"/>
              </a:rPr>
              <a:t>КАЖДЫЙ РЕБЕНОК ИМЕЕТ </a:t>
            </a:r>
          </a:p>
          <a:p>
            <a:pPr algn="ctr"/>
            <a:r>
              <a:rPr lang="ru-RU" sz="2800" b="1" dirty="0" smtClean="0">
                <a:ln w="11430"/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nstantia" pitchFamily="18" charset="0"/>
              </a:rPr>
              <a:t>ПРАВО НА СВОБОДУ МЫСЛИ,</a:t>
            </a:r>
          </a:p>
          <a:p>
            <a:pPr algn="ctr"/>
            <a:r>
              <a:rPr lang="ru-RU" sz="2800" b="1" dirty="0" smtClean="0">
                <a:ln w="11430"/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nstantia" pitchFamily="18" charset="0"/>
              </a:rPr>
              <a:t> СОВЕСТИ И РЕЛИГИИ…</a:t>
            </a:r>
            <a:endParaRPr lang="ru-RU" sz="2800" b="1" dirty="0">
              <a:ln w="11430"/>
              <a:solidFill>
                <a:srgbClr val="0066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nstantia" pitchFamily="18" charset="0"/>
            </a:endParaRPr>
          </a:p>
        </p:txBody>
      </p:sp>
      <p:pic>
        <p:nvPicPr>
          <p:cNvPr id="5122" name="Picture 2" descr="C:\Documents and Settings\Admin\Рабочий стол\ОВМ к ПРАВУ\карт\жизнтьллдждг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214554"/>
            <a:ext cx="6183766" cy="46434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4" name="Группа 4"/>
          <p:cNvGrpSpPr/>
          <p:nvPr/>
        </p:nvGrpSpPr>
        <p:grpSpPr>
          <a:xfrm>
            <a:off x="0" y="0"/>
            <a:ext cx="3428992" cy="3000372"/>
            <a:chOff x="0" y="0"/>
            <a:chExt cx="3212432" cy="2714625"/>
          </a:xfrm>
        </p:grpSpPr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0000" contrast="-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1752600" y="0"/>
              <a:ext cx="1459832" cy="1600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3"/>
            <p:cNvPicPr>
              <a:picLocks noChangeAspect="1" noChangeArrowheads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0000" contrast="-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1066800" y="0"/>
              <a:ext cx="1638300" cy="1795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3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0000" contrast="-10000"/>
            </a:blip>
            <a:srcRect/>
            <a:stretch>
              <a:fillRect/>
            </a:stretch>
          </p:blipFill>
          <p:spPr bwMode="auto">
            <a:xfrm rot="10800000">
              <a:off x="0" y="0"/>
              <a:ext cx="2476500" cy="27146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906507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"/>
          <p:cNvSpPr>
            <a:spLocks noChangeAspect="1" noEditPoints="1" noChangeArrowheads="1"/>
          </p:cNvSpPr>
          <p:nvPr/>
        </p:nvSpPr>
        <p:spPr bwMode="auto">
          <a:xfrm>
            <a:off x="6286512" y="4857760"/>
            <a:ext cx="2743200" cy="1838325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92D05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b="1" dirty="0">
              <a:latin typeface="Georgia" pitchFamily="18" charset="0"/>
            </a:endParaRPr>
          </a:p>
          <a:p>
            <a:pPr algn="ctr">
              <a:defRPr/>
            </a:pPr>
            <a:r>
              <a:rPr lang="ru-RU" b="1" dirty="0">
                <a:latin typeface="Georgia" pitchFamily="18" charset="0"/>
              </a:rPr>
              <a:t> СТАТЬЯ </a:t>
            </a:r>
            <a:r>
              <a:rPr lang="ru-RU" b="1" dirty="0" smtClean="0">
                <a:latin typeface="Georgia" pitchFamily="18" charset="0"/>
              </a:rPr>
              <a:t>16</a:t>
            </a:r>
            <a:endParaRPr lang="ru-RU" b="1" dirty="0">
              <a:latin typeface="Georgia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93128" y="548680"/>
            <a:ext cx="5544338" cy="440120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 w="11430"/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nstantia" pitchFamily="18" charset="0"/>
              </a:rPr>
              <a:t>НИ ОДИН РЕБЕНОК НЕ </a:t>
            </a:r>
          </a:p>
          <a:p>
            <a:pPr algn="ctr"/>
            <a:r>
              <a:rPr lang="ru-RU" sz="2800" b="1" dirty="0" smtClean="0">
                <a:ln w="11430"/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nstantia" pitchFamily="18" charset="0"/>
              </a:rPr>
              <a:t>МОЖЕТ БЫТЬ ОБЬЕКТОМ</a:t>
            </a:r>
            <a:br>
              <a:rPr lang="ru-RU" sz="2800" b="1" dirty="0" smtClean="0">
                <a:ln w="11430"/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nstantia" pitchFamily="18" charset="0"/>
              </a:rPr>
            </a:br>
            <a:r>
              <a:rPr lang="ru-RU" sz="2800" b="1" dirty="0" smtClean="0">
                <a:ln w="11430"/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nstantia" pitchFamily="18" charset="0"/>
              </a:rPr>
              <a:t> ПРОИЗВОЛЬНОГО ИЛИ </a:t>
            </a:r>
          </a:p>
          <a:p>
            <a:pPr algn="ctr"/>
            <a:r>
              <a:rPr lang="ru-RU" sz="2800" b="1" dirty="0" smtClean="0">
                <a:ln w="11430"/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nstantia" pitchFamily="18" charset="0"/>
              </a:rPr>
              <a:t>НЕЗАКОННОГО </a:t>
            </a:r>
          </a:p>
          <a:p>
            <a:pPr algn="ctr"/>
            <a:r>
              <a:rPr lang="ru-RU" sz="2800" b="1" dirty="0" smtClean="0">
                <a:ln w="11430"/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nstantia" pitchFamily="18" charset="0"/>
              </a:rPr>
              <a:t>ВМЕШАТЕЛЬСТВА В </a:t>
            </a:r>
          </a:p>
          <a:p>
            <a:pPr algn="ctr"/>
            <a:r>
              <a:rPr lang="ru-RU" sz="2800" b="1" dirty="0" smtClean="0">
                <a:ln w="11430"/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nstantia" pitchFamily="18" charset="0"/>
              </a:rPr>
              <a:t>ОСУЩЕСТВЛЕНИИ ЕГО </a:t>
            </a:r>
          </a:p>
          <a:p>
            <a:pPr algn="ctr"/>
            <a:r>
              <a:rPr lang="ru-RU" sz="2800" b="1" dirty="0" smtClean="0">
                <a:ln w="11430"/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nstantia" pitchFamily="18" charset="0"/>
              </a:rPr>
              <a:t>ПРАВА НА ЛИЧНУЮ ЖИЗНЬ, </a:t>
            </a:r>
          </a:p>
          <a:p>
            <a:pPr algn="ctr"/>
            <a:r>
              <a:rPr lang="ru-RU" sz="2800" b="1" dirty="0" smtClean="0">
                <a:ln w="11430"/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nstantia" pitchFamily="18" charset="0"/>
              </a:rPr>
              <a:t>СЕМЕЙНУЮ ЖИЗНЬ,</a:t>
            </a:r>
          </a:p>
          <a:p>
            <a:pPr algn="ctr"/>
            <a:r>
              <a:rPr lang="ru-RU" sz="2800" b="1" dirty="0" smtClean="0">
                <a:ln w="11430"/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nstantia" pitchFamily="18" charset="0"/>
              </a:rPr>
              <a:t> НЕПРИКОСНОВЕННОСТЬ</a:t>
            </a:r>
          </a:p>
          <a:p>
            <a:pPr algn="ctr"/>
            <a:r>
              <a:rPr lang="ru-RU" sz="2800" b="1" dirty="0" smtClean="0">
                <a:ln w="11430"/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nstantia" pitchFamily="18" charset="0"/>
              </a:rPr>
              <a:t> ЖИЛИЩА…</a:t>
            </a:r>
            <a:endParaRPr lang="ru-RU" sz="2800" b="1" dirty="0">
              <a:ln w="11430"/>
              <a:solidFill>
                <a:srgbClr val="0066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nstantia" pitchFamily="18" charset="0"/>
            </a:endParaRPr>
          </a:p>
        </p:txBody>
      </p:sp>
      <p:pic>
        <p:nvPicPr>
          <p:cNvPr id="6146" name="Picture 2" descr="C:\Documents and Settings\Admin\Рабочий стол\33a46862393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500306"/>
            <a:ext cx="3810000" cy="2857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7" name="Picture 3" descr="C:\Documents and Settings\Admin\Рабочий стол\ARKAN_protection_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7744" y="4321160"/>
            <a:ext cx="3822123" cy="253683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4" name="Группа 4"/>
          <p:cNvGrpSpPr/>
          <p:nvPr/>
        </p:nvGrpSpPr>
        <p:grpSpPr>
          <a:xfrm>
            <a:off x="0" y="0"/>
            <a:ext cx="3428992" cy="3000372"/>
            <a:chOff x="0" y="0"/>
            <a:chExt cx="3212432" cy="2714625"/>
          </a:xfrm>
        </p:grpSpPr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0000" contrast="-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1752600" y="0"/>
              <a:ext cx="1459832" cy="1600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3"/>
            <p:cNvPicPr>
              <a:picLocks noChangeAspect="1" noChangeArrowheads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0000" contrast="-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1066800" y="0"/>
              <a:ext cx="1638300" cy="1795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3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0000" contrast="-10000"/>
            </a:blip>
            <a:srcRect/>
            <a:stretch>
              <a:fillRect/>
            </a:stretch>
          </p:blipFill>
          <p:spPr bwMode="auto">
            <a:xfrm rot="10800000">
              <a:off x="0" y="0"/>
              <a:ext cx="2476500" cy="27146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937760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"/>
          <p:cNvSpPr>
            <a:spLocks noChangeAspect="1" noEditPoints="1" noChangeArrowheads="1"/>
          </p:cNvSpPr>
          <p:nvPr/>
        </p:nvSpPr>
        <p:spPr bwMode="auto">
          <a:xfrm>
            <a:off x="6286512" y="4857760"/>
            <a:ext cx="2743200" cy="1838325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92D05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b="1" dirty="0">
              <a:latin typeface="Georgia" pitchFamily="18" charset="0"/>
            </a:endParaRPr>
          </a:p>
          <a:p>
            <a:pPr algn="ctr">
              <a:defRPr/>
            </a:pPr>
            <a:r>
              <a:rPr lang="ru-RU" b="1" dirty="0">
                <a:latin typeface="Georgia" pitchFamily="18" charset="0"/>
              </a:rPr>
              <a:t> СТАТЬЯ </a:t>
            </a:r>
            <a:r>
              <a:rPr lang="ru-RU" b="1" dirty="0" smtClean="0">
                <a:latin typeface="Georgia" pitchFamily="18" charset="0"/>
              </a:rPr>
              <a:t>28</a:t>
            </a:r>
            <a:endParaRPr lang="ru-RU" b="1" dirty="0">
              <a:latin typeface="Georgia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00430" y="428604"/>
            <a:ext cx="5270417" cy="95410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b="1" dirty="0" smtClean="0">
                <a:ln w="11430"/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nstantia" pitchFamily="18" charset="0"/>
              </a:rPr>
              <a:t>КАЖДЫЙ РЕБЕНОК ИМЕЕТ </a:t>
            </a:r>
          </a:p>
          <a:p>
            <a:pPr algn="ctr"/>
            <a:r>
              <a:rPr lang="ru-RU" sz="2800" b="1" dirty="0" smtClean="0">
                <a:ln w="11430"/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nstantia" pitchFamily="18" charset="0"/>
              </a:rPr>
              <a:t>ПРАВО НА ОБРАЗОВАНИЕ…</a:t>
            </a:r>
            <a:endParaRPr lang="ru-RU" sz="2800" b="1" dirty="0">
              <a:ln w="11430"/>
              <a:solidFill>
                <a:srgbClr val="0066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nstantia" pitchFamily="18" charset="0"/>
            </a:endParaRPr>
          </a:p>
        </p:txBody>
      </p:sp>
      <p:grpSp>
        <p:nvGrpSpPr>
          <p:cNvPr id="4" name="Группа 4"/>
          <p:cNvGrpSpPr/>
          <p:nvPr/>
        </p:nvGrpSpPr>
        <p:grpSpPr>
          <a:xfrm>
            <a:off x="0" y="0"/>
            <a:ext cx="3428992" cy="3000372"/>
            <a:chOff x="0" y="0"/>
            <a:chExt cx="3212432" cy="2714625"/>
          </a:xfrm>
        </p:grpSpPr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2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0000" contrast="-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1752600" y="0"/>
              <a:ext cx="1459832" cy="1600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3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0000" contrast="-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1066800" y="0"/>
              <a:ext cx="1638300" cy="1795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3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0000" contrast="-10000"/>
            </a:blip>
            <a:srcRect/>
            <a:stretch>
              <a:fillRect/>
            </a:stretch>
          </p:blipFill>
          <p:spPr bwMode="auto">
            <a:xfrm rot="10800000">
              <a:off x="0" y="0"/>
              <a:ext cx="2476500" cy="27146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7171" name="Picture 3" descr="C:\Documents and Settings\Admin\Рабочий стол\ОВМ к ПРАВУ\карт\образ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488" y="1318518"/>
            <a:ext cx="3690940" cy="569459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2" name="Picture 4" descr="C:\Documents and Settings\Admin\Рабочий стол\ОВМ к ПРАВУ\карт\обрапзование5676щ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0217" y="1571612"/>
            <a:ext cx="3283783" cy="333851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4" name="Picture 6" descr="C:\Documents and Settings\Admin\Рабочий стол\ОВМ к ПРАВУ\карт\обр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5720" y="2714620"/>
            <a:ext cx="3006323" cy="40084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30507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Documents and Settings\Admin\Рабочий стол\o_pogodin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384099"/>
            <a:ext cx="6286512" cy="44739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Cloud"/>
          <p:cNvSpPr>
            <a:spLocks noChangeAspect="1" noEditPoints="1" noChangeArrowheads="1"/>
          </p:cNvSpPr>
          <p:nvPr/>
        </p:nvSpPr>
        <p:spPr bwMode="auto">
          <a:xfrm>
            <a:off x="6286512" y="4857760"/>
            <a:ext cx="2743200" cy="1838325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92D05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b="1" dirty="0">
              <a:latin typeface="Georgia" pitchFamily="18" charset="0"/>
            </a:endParaRPr>
          </a:p>
          <a:p>
            <a:pPr algn="ctr">
              <a:defRPr/>
            </a:pPr>
            <a:r>
              <a:rPr lang="ru-RU" b="1" dirty="0">
                <a:latin typeface="Georgia" pitchFamily="18" charset="0"/>
              </a:rPr>
              <a:t> </a:t>
            </a:r>
            <a:r>
              <a:rPr lang="ru-RU" b="1" dirty="0" smtClean="0">
                <a:latin typeface="Georgia" pitchFamily="18" charset="0"/>
              </a:rPr>
              <a:t>СТАТЬЯ 37 </a:t>
            </a:r>
            <a:endParaRPr lang="ru-RU" b="1" dirty="0">
              <a:latin typeface="Georgia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14678" y="428604"/>
            <a:ext cx="5643602" cy="181588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 w="11430"/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nstantia" pitchFamily="18" charset="0"/>
              </a:rPr>
              <a:t>РЕБЕНОК НЕ МОЖЕТ</a:t>
            </a:r>
          </a:p>
          <a:p>
            <a:pPr algn="ctr"/>
            <a:r>
              <a:rPr lang="ru-RU" sz="2800" b="1" dirty="0" smtClean="0">
                <a:ln w="11430"/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nstantia" pitchFamily="18" charset="0"/>
              </a:rPr>
              <a:t> БЫТЬ ПОДВЕРГНУТ ПЫТКАМ </a:t>
            </a:r>
          </a:p>
          <a:p>
            <a:pPr algn="ctr"/>
            <a:r>
              <a:rPr lang="ru-RU" sz="2800" b="1" dirty="0" smtClean="0">
                <a:ln w="11430"/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nstantia" pitchFamily="18" charset="0"/>
              </a:rPr>
              <a:t>ИЛИ ДР. ЖЕСТОКИМ</a:t>
            </a:r>
          </a:p>
          <a:p>
            <a:pPr algn="ctr"/>
            <a:r>
              <a:rPr lang="ru-RU" sz="2800" b="1" dirty="0" smtClean="0">
                <a:ln w="11430"/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nstantia" pitchFamily="18" charset="0"/>
              </a:rPr>
              <a:t> НАКАЗАНИЯМ…</a:t>
            </a:r>
            <a:endParaRPr lang="ru-RU" sz="2800" b="1" dirty="0">
              <a:ln w="11430"/>
              <a:solidFill>
                <a:srgbClr val="0066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nstantia" pitchFamily="18" charset="0"/>
            </a:endParaRPr>
          </a:p>
        </p:txBody>
      </p:sp>
      <p:grpSp>
        <p:nvGrpSpPr>
          <p:cNvPr id="4" name="Группа 4"/>
          <p:cNvGrpSpPr/>
          <p:nvPr/>
        </p:nvGrpSpPr>
        <p:grpSpPr>
          <a:xfrm>
            <a:off x="0" y="0"/>
            <a:ext cx="3428992" cy="3000372"/>
            <a:chOff x="0" y="0"/>
            <a:chExt cx="3212432" cy="2714625"/>
          </a:xfrm>
        </p:grpSpPr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0000" contrast="-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1752600" y="0"/>
              <a:ext cx="1459832" cy="1600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3"/>
            <p:cNvPicPr>
              <a:picLocks noChangeAspect="1" noChangeArrowheads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0000" contrast="-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1066800" y="0"/>
              <a:ext cx="1638300" cy="1795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3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0000" contrast="-10000"/>
            </a:blip>
            <a:srcRect/>
            <a:stretch>
              <a:fillRect/>
            </a:stretch>
          </p:blipFill>
          <p:spPr bwMode="auto">
            <a:xfrm rot="10800000">
              <a:off x="0" y="0"/>
              <a:ext cx="2476500" cy="27146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290031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Picture 5" descr="C:\Documents and Settings\Admin\Рабочий стол\ОВМ к ПРАВУ\карт\ребе688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71670" y="1357298"/>
            <a:ext cx="3786214" cy="284310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5" name="Picture 3" descr="C:\Documents and Settings\Admin\Рабочий стол\ОВМ к ПРАВУ\карт\передв.jpe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00562" y="1909646"/>
            <a:ext cx="4643438" cy="34862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Cloud"/>
          <p:cNvSpPr>
            <a:spLocks noChangeAspect="1" noEditPoints="1" noChangeArrowheads="1"/>
          </p:cNvSpPr>
          <p:nvPr/>
        </p:nvSpPr>
        <p:spPr bwMode="auto">
          <a:xfrm>
            <a:off x="6215074" y="4857760"/>
            <a:ext cx="2743200" cy="1838325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92D05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b="1" dirty="0">
              <a:latin typeface="Georgia" pitchFamily="18" charset="0"/>
            </a:endParaRPr>
          </a:p>
          <a:p>
            <a:pPr algn="ctr">
              <a:defRPr/>
            </a:pPr>
            <a:r>
              <a:rPr lang="ru-RU" b="1" dirty="0">
                <a:latin typeface="Georgia" pitchFamily="18" charset="0"/>
              </a:rPr>
              <a:t> </a:t>
            </a:r>
            <a:r>
              <a:rPr lang="ru-RU" b="1" dirty="0" smtClean="0">
                <a:latin typeface="Georgia" pitchFamily="18" charset="0"/>
              </a:rPr>
              <a:t>СТАТЬЯ 31</a:t>
            </a:r>
            <a:endParaRPr lang="ru-RU" b="1" dirty="0">
              <a:latin typeface="Georgia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52036" y="515377"/>
            <a:ext cx="5643602" cy="95410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 w="11430"/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nstantia" pitchFamily="18" charset="0"/>
              </a:rPr>
              <a:t>КАЖДЫЙ РЕБЕНОК ИМЕЕТ ПРАВО НА ОТДЫХ И ДОСУГ …</a:t>
            </a:r>
            <a:endParaRPr lang="ru-RU" sz="2800" b="1" dirty="0">
              <a:ln w="11430"/>
              <a:solidFill>
                <a:srgbClr val="0066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nstantia" pitchFamily="18" charset="0"/>
            </a:endParaRPr>
          </a:p>
        </p:txBody>
      </p:sp>
      <p:grpSp>
        <p:nvGrpSpPr>
          <p:cNvPr id="4" name="Группа 4"/>
          <p:cNvGrpSpPr/>
          <p:nvPr/>
        </p:nvGrpSpPr>
        <p:grpSpPr>
          <a:xfrm>
            <a:off x="0" y="0"/>
            <a:ext cx="3428992" cy="3000372"/>
            <a:chOff x="0" y="0"/>
            <a:chExt cx="3212432" cy="2714625"/>
          </a:xfrm>
        </p:grpSpPr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0000" contrast="-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1752600" y="0"/>
              <a:ext cx="1459832" cy="1600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3"/>
            <p:cNvPicPr>
              <a:picLocks noChangeAspect="1" noChangeArrowheads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0000" contrast="-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1066800" y="0"/>
              <a:ext cx="1638300" cy="1795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3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0000" contrast="-10000"/>
            </a:blip>
            <a:srcRect/>
            <a:stretch>
              <a:fillRect/>
            </a:stretch>
          </p:blipFill>
          <p:spPr bwMode="auto">
            <a:xfrm rot="10800000">
              <a:off x="0" y="0"/>
              <a:ext cx="2476500" cy="27146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8194" name="Picture 2" descr="C:\Documents and Settings\Admin\Рабочий стол\ОВМ к ПРАВУ\карт\отдыххххххххххх.gif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3268264"/>
            <a:ext cx="4786314" cy="35897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46240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188640"/>
            <a:ext cx="8263800" cy="1152128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Если нарушены ваши </a:t>
            </a:r>
            <a:r>
              <a:rPr lang="ru-RU" sz="4000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права,можно</a:t>
            </a:r>
            <a:r>
              <a:rPr lang="ru-RU" sz="4000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 обратиться</a:t>
            </a:r>
            <a:endParaRPr lang="en-US" sz="4000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60419" name="Picture 3" descr="RY_circle0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7938" y="1973517"/>
            <a:ext cx="2174502" cy="2176208"/>
          </a:xfrm>
          <a:prstGeom prst="rect">
            <a:avLst/>
          </a:prstGeom>
          <a:noFill/>
        </p:spPr>
      </p:pic>
      <p:pic>
        <p:nvPicPr>
          <p:cNvPr id="60420" name="Picture 4" descr="LB_circle00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2800" y="2106613"/>
            <a:ext cx="2146300" cy="2146300"/>
          </a:xfrm>
          <a:prstGeom prst="rect">
            <a:avLst/>
          </a:prstGeom>
          <a:noFill/>
        </p:spPr>
      </p:pic>
      <p:pic>
        <p:nvPicPr>
          <p:cNvPr id="60421" name="Picture 5" descr="O_chevron001"/>
          <p:cNvPicPr>
            <a:picLocks noChangeAspect="1" noChangeArrowheads="1"/>
          </p:cNvPicPr>
          <p:nvPr/>
        </p:nvPicPr>
        <p:blipFill>
          <a:blip r:embed="rId5" cstate="email">
            <a:lum bright="6000" contrast="42000"/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05138" y="2860675"/>
            <a:ext cx="517525" cy="582613"/>
          </a:xfrm>
          <a:prstGeom prst="rect">
            <a:avLst/>
          </a:prstGeom>
          <a:noFill/>
        </p:spPr>
      </p:pic>
      <p:pic>
        <p:nvPicPr>
          <p:cNvPr id="60422" name="Picture 6" descr="O_chevron001"/>
          <p:cNvPicPr>
            <a:picLocks noChangeAspect="1" noChangeArrowheads="1"/>
          </p:cNvPicPr>
          <p:nvPr/>
        </p:nvPicPr>
        <p:blipFill>
          <a:blip r:embed="rId5" cstate="email">
            <a:lum bright="6000" contrast="42000"/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83263" y="2782888"/>
            <a:ext cx="517525" cy="582612"/>
          </a:xfrm>
          <a:prstGeom prst="rect">
            <a:avLst/>
          </a:prstGeom>
          <a:noFill/>
        </p:spPr>
      </p:pic>
      <p:pic>
        <p:nvPicPr>
          <p:cNvPr id="60423" name="Picture 7" descr="YG_circle00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62350" y="2130425"/>
            <a:ext cx="2182813" cy="2182813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1214414" y="3000372"/>
            <a:ext cx="14574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Bookman Old Style" pitchFamily="18" charset="0"/>
              </a:rPr>
              <a:t>К родителям</a:t>
            </a:r>
            <a:endParaRPr lang="ru-RU" sz="1400" b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31547" y="2928934"/>
            <a:ext cx="12634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Bookman Old Style" pitchFamily="18" charset="0"/>
              </a:rPr>
              <a:t>К педагогу</a:t>
            </a:r>
            <a:endParaRPr lang="ru-RU" sz="1400" b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438522" y="2786059"/>
            <a:ext cx="23099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FF0000"/>
                </a:solidFill>
                <a:latin typeface="Bookman Old Style" pitchFamily="18" charset="0"/>
              </a:rPr>
              <a:t>К ответственному</a:t>
            </a:r>
          </a:p>
          <a:p>
            <a:r>
              <a:rPr lang="ru-RU" sz="1200" b="1" dirty="0" smtClean="0">
                <a:solidFill>
                  <a:srgbClr val="FF0000"/>
                </a:solidFill>
                <a:latin typeface="Bookman Old Style" pitchFamily="18" charset="0"/>
              </a:rPr>
              <a:t>по </a:t>
            </a:r>
            <a:r>
              <a:rPr lang="ru-RU" sz="1200" b="1" dirty="0" smtClean="0">
                <a:solidFill>
                  <a:srgbClr val="FF0000"/>
                </a:solidFill>
                <a:latin typeface="Bookman Old Style" pitchFamily="18" charset="0"/>
              </a:rPr>
              <a:t>охране</a:t>
            </a:r>
          </a:p>
          <a:p>
            <a:r>
              <a:rPr lang="ru-RU" sz="1200" b="1" dirty="0" smtClean="0">
                <a:solidFill>
                  <a:srgbClr val="FF0000"/>
                </a:solidFill>
                <a:latin typeface="Bookman Old Style" pitchFamily="18" charset="0"/>
              </a:rPr>
              <a:t>прав</a:t>
            </a:r>
          </a:p>
          <a:p>
            <a:r>
              <a:rPr lang="ru-RU" sz="1200" b="1" dirty="0" smtClean="0">
                <a:solidFill>
                  <a:srgbClr val="FF0000"/>
                </a:solidFill>
                <a:latin typeface="Bookman Old Style" pitchFamily="18" charset="0"/>
              </a:rPr>
              <a:t>детства</a:t>
            </a:r>
            <a:endParaRPr lang="ru-RU" sz="1200" b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572264" y="6286520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b="1" u="sng" dirty="0">
              <a:solidFill>
                <a:srgbClr val="FF0000"/>
              </a:solidFill>
            </a:endParaRPr>
          </a:p>
        </p:txBody>
      </p:sp>
      <p:sp>
        <p:nvSpPr>
          <p:cNvPr id="18" name="Скругленная прямоугольная выноска 17"/>
          <p:cNvSpPr/>
          <p:nvPr/>
        </p:nvSpPr>
        <p:spPr bwMode="auto">
          <a:xfrm>
            <a:off x="4919867" y="1340768"/>
            <a:ext cx="4116629" cy="1175602"/>
          </a:xfrm>
          <a:prstGeom prst="wedgeRoundRectCallout">
            <a:avLst>
              <a:gd name="adj1" fmla="val 4736"/>
              <a:gd name="adj2" fmla="val 61052"/>
              <a:gd name="adj3" fmla="val 16667"/>
            </a:avLst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ru-RU" sz="1200" b="1" dirty="0" err="1" smtClean="0"/>
              <a:t>Сагадарова</a:t>
            </a:r>
            <a:r>
              <a:rPr lang="ru-RU" sz="1200" b="1" dirty="0" smtClean="0"/>
              <a:t> Валентина Владимировна </a:t>
            </a:r>
            <a:r>
              <a:rPr lang="ru-RU" sz="1200" b="1" dirty="0"/>
              <a:t> </a:t>
            </a:r>
            <a:br>
              <a:rPr lang="ru-RU" sz="1200" b="1" dirty="0"/>
            </a:br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(Председатель </a:t>
            </a:r>
            <a:r>
              <a:rPr lang="ru-RU" sz="10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Комиссии </a:t>
            </a:r>
            <a:r>
              <a:rPr lang="ru-RU" sz="1000" b="1" dirty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по делам </a:t>
            </a:r>
            <a:r>
              <a:rPr lang="ru-RU" sz="10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несовершеннолетних</a:t>
            </a:r>
          </a:p>
          <a:p>
            <a:r>
              <a:rPr lang="ru-RU" sz="10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 </a:t>
            </a:r>
            <a:r>
              <a:rPr lang="ru-RU" sz="1000" b="1" dirty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и защите их прав при </a:t>
            </a:r>
            <a:r>
              <a:rPr lang="ru-RU" sz="10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администрации</a:t>
            </a:r>
          </a:p>
          <a:p>
            <a:r>
              <a:rPr lang="ru-RU" sz="10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 </a:t>
            </a:r>
            <a:r>
              <a:rPr lang="ru-RU" sz="10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Аларского района</a:t>
            </a:r>
          </a:p>
          <a:p>
            <a:r>
              <a:rPr lang="ru-RU" sz="1000" b="1" dirty="0" smtClean="0">
                <a:solidFill>
                  <a:schemeClr val="tx2">
                    <a:lumMod val="50000"/>
                  </a:schemeClr>
                </a:solidFill>
                <a:latin typeface="Bookman Old Style" pitchFamily="18" charset="0"/>
              </a:rPr>
              <a:t>89041505473</a:t>
            </a:r>
            <a:endParaRPr lang="ru-RU" sz="1000" b="1" dirty="0">
              <a:solidFill>
                <a:schemeClr val="tx2">
                  <a:lumMod val="50000"/>
                </a:schemeClr>
              </a:solidFill>
              <a:latin typeface="Bookman Old Style" pitchFamily="18" charset="0"/>
            </a:endParaRPr>
          </a:p>
        </p:txBody>
      </p:sp>
      <p:pic>
        <p:nvPicPr>
          <p:cNvPr id="19" name="Picture 6" descr="O_chevron001"/>
          <p:cNvPicPr>
            <a:picLocks noChangeAspect="1" noChangeArrowheads="1"/>
          </p:cNvPicPr>
          <p:nvPr/>
        </p:nvPicPr>
        <p:blipFill>
          <a:blip r:embed="rId5" cstate="email">
            <a:lum bright="6000" contrast="42000"/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805117">
            <a:off x="5274221" y="3954394"/>
            <a:ext cx="517525" cy="582612"/>
          </a:xfrm>
          <a:prstGeom prst="rect">
            <a:avLst/>
          </a:prstGeom>
          <a:noFill/>
        </p:spPr>
      </p:pic>
      <p:pic>
        <p:nvPicPr>
          <p:cNvPr id="20" name="Picture 3" descr="RY_circle001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72132" y="4214818"/>
            <a:ext cx="2024062" cy="2025650"/>
          </a:xfrm>
          <a:prstGeom prst="rect">
            <a:avLst/>
          </a:prstGeom>
          <a:noFill/>
        </p:spPr>
      </p:pic>
      <p:sp>
        <p:nvSpPr>
          <p:cNvPr id="21" name="TextBox 20"/>
          <p:cNvSpPr txBox="1"/>
          <p:nvPr/>
        </p:nvSpPr>
        <p:spPr>
          <a:xfrm>
            <a:off x="5786446" y="4929198"/>
            <a:ext cx="16626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Bookman Old Style" pitchFamily="18" charset="0"/>
              </a:rPr>
              <a:t>К участковому</a:t>
            </a:r>
          </a:p>
          <a:p>
            <a:r>
              <a:rPr lang="ru-RU" sz="1400" b="1" dirty="0" smtClean="0">
                <a:solidFill>
                  <a:srgbClr val="FF0000"/>
                </a:solidFill>
                <a:latin typeface="Bookman Old Style" pitchFamily="18" charset="0"/>
              </a:rPr>
              <a:t>полицейскому</a:t>
            </a:r>
            <a:endParaRPr lang="ru-RU" sz="1400" b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22" name="Скругленная прямоугольная выноска 21"/>
          <p:cNvSpPr/>
          <p:nvPr/>
        </p:nvSpPr>
        <p:spPr bwMode="auto">
          <a:xfrm>
            <a:off x="5143504" y="3571876"/>
            <a:ext cx="4000496" cy="1071570"/>
          </a:xfrm>
          <a:prstGeom prst="wedgeRoundRectCallout">
            <a:avLst>
              <a:gd name="adj1" fmla="val -15235"/>
              <a:gd name="adj2" fmla="val 72862"/>
              <a:gd name="adj3" fmla="val 16667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ru-RU" dirty="0" smtClean="0"/>
              <a:t>Кормилицын  Владислав Андреевич </a:t>
            </a:r>
            <a:endParaRPr lang="ru-RU" dirty="0" smtClean="0"/>
          </a:p>
          <a:p>
            <a:r>
              <a:rPr lang="ru-RU" sz="1200" i="1" dirty="0" smtClean="0"/>
              <a:t>(Участковый уполномоченный</a:t>
            </a:r>
            <a:r>
              <a:rPr lang="ru-RU" sz="1200" i="1" dirty="0" smtClean="0"/>
              <a:t>)</a:t>
            </a:r>
          </a:p>
          <a:p>
            <a:r>
              <a:rPr lang="ru-RU" sz="1200" i="1" dirty="0" smtClean="0"/>
              <a:t>89027668662</a:t>
            </a:r>
            <a:endParaRPr lang="ru-RU" sz="1200" i="1" dirty="0" smtClean="0"/>
          </a:p>
        </p:txBody>
      </p:sp>
      <p:pic>
        <p:nvPicPr>
          <p:cNvPr id="23" name="Picture 3" descr="RY_circle001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00232" y="4286256"/>
            <a:ext cx="2024062" cy="2025650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2285984" y="5072074"/>
            <a:ext cx="15728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Bookman Old Style" pitchFamily="18" charset="0"/>
              </a:rPr>
              <a:t>А также…</a:t>
            </a:r>
            <a:endParaRPr lang="ru-RU" sz="2000" b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pic>
        <p:nvPicPr>
          <p:cNvPr id="24" name="Picture 6" descr="O_chevron001"/>
          <p:cNvPicPr>
            <a:picLocks noChangeAspect="1" noChangeArrowheads="1"/>
          </p:cNvPicPr>
          <p:nvPr/>
        </p:nvPicPr>
        <p:blipFill>
          <a:blip r:embed="rId5" cstate="email">
            <a:lum bright="6000" contrast="42000"/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7425105">
            <a:off x="3627642" y="4014757"/>
            <a:ext cx="517525" cy="582612"/>
          </a:xfrm>
          <a:prstGeom prst="rect">
            <a:avLst/>
          </a:prstGeom>
          <a:noFill/>
        </p:spPr>
      </p:pic>
      <p:sp>
        <p:nvSpPr>
          <p:cNvPr id="38" name="Скругленная прямоугольная выноска 37"/>
          <p:cNvSpPr/>
          <p:nvPr/>
        </p:nvSpPr>
        <p:spPr bwMode="auto">
          <a:xfrm>
            <a:off x="395194" y="4798464"/>
            <a:ext cx="4500594" cy="1857388"/>
          </a:xfrm>
          <a:prstGeom prst="wedgeRoundRectCallout">
            <a:avLst>
              <a:gd name="adj1" fmla="val 5147"/>
              <a:gd name="adj2" fmla="val 62500"/>
              <a:gd name="adj3" fmla="val 16667"/>
            </a:avLst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 smtClean="0"/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 smtClean="0"/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b="1" dirty="0" smtClean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b="1" dirty="0" smtClean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Можно воспользоваться интернетом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и задать свои вопросы по данной теме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н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Bookman Old Style" pitchFamily="18" charset="0"/>
              </a:rPr>
              <a:t>а сайтах</a:t>
            </a:r>
          </a:p>
          <a:p>
            <a:r>
              <a:rPr lang="en-US" sz="1400" b="1" i="1" u="sng" dirty="0" smtClean="0">
                <a:solidFill>
                  <a:schemeClr val="accent3">
                    <a:lumMod val="50000"/>
                  </a:schemeClr>
                </a:solidFill>
                <a:latin typeface="Bookman Old Style" pitchFamily="18" charset="0"/>
                <a:hlinkClick r:id="rId8"/>
              </a:rPr>
              <a:t>http://www.rfdeti.ru/</a:t>
            </a:r>
            <a:endParaRPr lang="ru-RU" sz="1400" b="1" i="1" u="sng" dirty="0" smtClean="0">
              <a:solidFill>
                <a:schemeClr val="accent3">
                  <a:lumMod val="50000"/>
                </a:schemeClr>
              </a:solidFill>
              <a:latin typeface="Bookman Old Style" pitchFamily="18" charset="0"/>
            </a:endParaRPr>
          </a:p>
          <a:p>
            <a:endParaRPr lang="ru-RU" b="1" i="1" dirty="0" smtClean="0">
              <a:solidFill>
                <a:schemeClr val="accent6">
                  <a:lumMod val="75000"/>
                </a:schemeClr>
              </a:solidFill>
              <a:latin typeface="Bookman Old Style" pitchFamily="18" charset="0"/>
            </a:endParaRPr>
          </a:p>
          <a:p>
            <a:endParaRPr lang="ru-RU" b="1" i="1" dirty="0" smtClean="0">
              <a:solidFill>
                <a:schemeClr val="accent6">
                  <a:lumMod val="75000"/>
                </a:schemeClr>
              </a:solidFill>
              <a:latin typeface="Bookman Old Style" pitchFamily="18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8" grpId="0" animBg="1"/>
      <p:bldP spid="22" grpId="0" animBg="1"/>
      <p:bldP spid="3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7" name="AutoShape 13"/>
          <p:cNvSpPr>
            <a:spLocks noChangeArrowheads="1"/>
          </p:cNvSpPr>
          <p:nvPr/>
        </p:nvSpPr>
        <p:spPr bwMode="gray">
          <a:xfrm>
            <a:off x="285720" y="2000240"/>
            <a:ext cx="5214974" cy="4000528"/>
          </a:xfrm>
          <a:prstGeom prst="roundRect">
            <a:avLst>
              <a:gd name="adj" fmla="val 4639"/>
            </a:avLst>
          </a:prstGeom>
          <a:gradFill rotWithShape="1">
            <a:gsLst>
              <a:gs pos="0">
                <a:srgbClr val="D7D7D7">
                  <a:gamma/>
                  <a:tint val="4314"/>
                  <a:invGamma/>
                </a:srgbClr>
              </a:gs>
              <a:gs pos="100000">
                <a:srgbClr val="D7D7D7"/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 algn="l">
              <a:buFont typeface="Wingdings" pitchFamily="2" charset="2"/>
              <a:buChar char="Ø"/>
              <a:defRPr/>
            </a:pPr>
            <a:r>
              <a:rPr lang="ru-RU" sz="1100" dirty="0" smtClean="0"/>
              <a:t> </a:t>
            </a:r>
            <a:r>
              <a:rPr lang="ru-RU" sz="1200" b="1" dirty="0" smtClean="0"/>
              <a:t>право получить образование бесплатно;</a:t>
            </a:r>
          </a:p>
          <a:p>
            <a:pPr algn="l">
              <a:buFont typeface="Wingdings" pitchFamily="2" charset="2"/>
              <a:buChar char="Ø"/>
              <a:defRPr/>
            </a:pPr>
            <a:r>
              <a:rPr lang="ru-RU" sz="1200" b="1" dirty="0" smtClean="0"/>
              <a:t> право выбрать кружок, где будешь учиться,</a:t>
            </a:r>
          </a:p>
          <a:p>
            <a:pPr algn="l">
              <a:buFont typeface="Wingdings" pitchFamily="2" charset="2"/>
              <a:buChar char="Ø"/>
              <a:defRPr/>
            </a:pPr>
            <a:r>
              <a:rPr lang="ru-RU" sz="1200" b="1" dirty="0" smtClean="0"/>
              <a:t> </a:t>
            </a:r>
            <a:r>
              <a:rPr lang="en-US" sz="1200" b="1" i="1" dirty="0" smtClean="0"/>
              <a:t>(</a:t>
            </a:r>
            <a:r>
              <a:rPr lang="ru-RU" sz="1200" b="1" dirty="0" smtClean="0"/>
              <a:t>право обучаться по общей учебной программе,</a:t>
            </a:r>
          </a:p>
          <a:p>
            <a:pPr algn="l">
              <a:buFont typeface="Wingdings" pitchFamily="2" charset="2"/>
              <a:buChar char="Ø"/>
              <a:defRPr/>
            </a:pPr>
            <a:r>
              <a:rPr lang="ru-RU" sz="1200" b="1" dirty="0" smtClean="0"/>
              <a:t>право на уважение твоего человеческого достоинства,</a:t>
            </a:r>
          </a:p>
          <a:p>
            <a:pPr algn="l">
              <a:buFont typeface="Wingdings" pitchFamily="2" charset="2"/>
              <a:buChar char="Ø"/>
              <a:defRPr/>
            </a:pPr>
            <a:r>
              <a:rPr lang="en-US" sz="1200" b="1" dirty="0" smtClean="0"/>
              <a:t> </a:t>
            </a:r>
            <a:r>
              <a:rPr lang="ru-RU" sz="1200" b="1" dirty="0" smtClean="0"/>
              <a:t>на свободу совести, информации, </a:t>
            </a:r>
            <a:endParaRPr lang="en-US" sz="1200" b="1" dirty="0" smtClean="0"/>
          </a:p>
          <a:p>
            <a:pPr algn="l">
              <a:defRPr/>
            </a:pPr>
            <a:r>
              <a:rPr lang="en-US" sz="1200" b="1" dirty="0" smtClean="0"/>
              <a:t>     </a:t>
            </a:r>
            <a:r>
              <a:rPr lang="ru-RU" sz="1200" b="1" dirty="0" smtClean="0"/>
              <a:t>на свободное выражение твоих мнений и убеждений</a:t>
            </a:r>
            <a:r>
              <a:rPr lang="ru-RU" sz="1100" b="1" dirty="0" smtClean="0"/>
              <a:t>;</a:t>
            </a:r>
            <a:endParaRPr lang="ru-RU" sz="1100" b="1" dirty="0"/>
          </a:p>
        </p:txBody>
      </p:sp>
      <p:sp>
        <p:nvSpPr>
          <p:cNvPr id="6151" name="AutoShape 14"/>
          <p:cNvSpPr>
            <a:spLocks noChangeArrowheads="1"/>
          </p:cNvSpPr>
          <p:nvPr/>
        </p:nvSpPr>
        <p:spPr bwMode="ltGray">
          <a:xfrm>
            <a:off x="500034" y="1571612"/>
            <a:ext cx="2355850" cy="523875"/>
          </a:xfrm>
          <a:prstGeom prst="roundRect">
            <a:avLst>
              <a:gd name="adj" fmla="val 16667"/>
            </a:avLst>
          </a:prstGeom>
          <a:solidFill>
            <a:schemeClr val="hlink"/>
          </a:solidFill>
          <a:ln w="38100" algn="ctr">
            <a:solidFill>
              <a:srgbClr val="FFFFFF">
                <a:alpha val="70195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6152" name="AutoShape 15"/>
          <p:cNvSpPr>
            <a:spLocks noChangeArrowheads="1"/>
          </p:cNvSpPr>
          <p:nvPr/>
        </p:nvSpPr>
        <p:spPr bwMode="ltGray">
          <a:xfrm>
            <a:off x="571472" y="1500174"/>
            <a:ext cx="2273300" cy="125413"/>
          </a:xfrm>
          <a:prstGeom prst="roundRect">
            <a:avLst>
              <a:gd name="adj" fmla="val 28356"/>
            </a:avLst>
          </a:prstGeom>
          <a:gradFill rotWithShape="1">
            <a:gsLst>
              <a:gs pos="0">
                <a:srgbClr val="FFFFFF">
                  <a:alpha val="70000"/>
                </a:srgbClr>
              </a:gs>
              <a:gs pos="100000">
                <a:schemeClr val="hlink">
                  <a:alpha val="70000"/>
                </a:scheme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928662" y="357166"/>
            <a:ext cx="4829180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Ты и Центр!</a:t>
            </a:r>
            <a:endParaRPr lang="ru-RU" sz="40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14348" y="1571612"/>
            <a:ext cx="185018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chemeClr val="bg1">
                    <a:lumMod val="40000"/>
                    <a:lumOff val="60000"/>
                  </a:schemeClr>
                </a:solidFill>
                <a:latin typeface="Bookman Old Style" pitchFamily="18" charset="0"/>
              </a:rPr>
              <a:t>Твои права:</a:t>
            </a:r>
            <a:endParaRPr lang="ru-RU" sz="2000" b="1" dirty="0">
              <a:solidFill>
                <a:schemeClr val="bg1">
                  <a:lumMod val="40000"/>
                  <a:lumOff val="6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11267" name="AutoShape 3"/>
          <p:cNvSpPr>
            <a:spLocks noChangeArrowheads="1"/>
          </p:cNvSpPr>
          <p:nvPr/>
        </p:nvSpPr>
        <p:spPr bwMode="gray">
          <a:xfrm>
            <a:off x="3428992" y="2000240"/>
            <a:ext cx="3500462" cy="4000528"/>
          </a:xfrm>
          <a:prstGeom prst="roundRect">
            <a:avLst>
              <a:gd name="adj" fmla="val 4639"/>
            </a:avLst>
          </a:prstGeom>
          <a:gradFill rotWithShape="1">
            <a:gsLst>
              <a:gs pos="0">
                <a:srgbClr val="D7D7D7">
                  <a:gamma/>
                  <a:tint val="4314"/>
                  <a:invGamma/>
                </a:srgbClr>
              </a:gs>
              <a:gs pos="100000">
                <a:srgbClr val="D7D7D7"/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 algn="l">
              <a:buFont typeface="Wingdings" pitchFamily="2" charset="2"/>
              <a:buChar char="Ø"/>
              <a:defRPr/>
            </a:pPr>
            <a:r>
              <a:rPr lang="ru-RU" sz="1200" dirty="0" smtClean="0"/>
              <a:t> </a:t>
            </a:r>
            <a:r>
              <a:rPr lang="ru-RU" sz="1200" b="1" dirty="0" smtClean="0"/>
              <a:t>соблюдать устав общеобразовательного </a:t>
            </a:r>
            <a:endParaRPr lang="en-US" sz="1200" b="1" dirty="0" smtClean="0"/>
          </a:p>
          <a:p>
            <a:pPr algn="l">
              <a:defRPr/>
            </a:pPr>
            <a:r>
              <a:rPr lang="ru-RU" sz="1200" b="1" dirty="0" smtClean="0"/>
              <a:t>    учреждения (</a:t>
            </a:r>
            <a:r>
              <a:rPr lang="ru-RU" sz="1200" b="1" i="1" dirty="0" smtClean="0"/>
              <a:t>кстати, из этого следует,</a:t>
            </a:r>
            <a:endParaRPr lang="en-US" sz="1200" b="1" i="1" dirty="0" smtClean="0"/>
          </a:p>
          <a:p>
            <a:pPr algn="l">
              <a:defRPr/>
            </a:pPr>
            <a:r>
              <a:rPr lang="ru-RU" sz="1200" b="1" i="1" dirty="0" smtClean="0"/>
              <a:t>    что каждый ученик должен быть </a:t>
            </a:r>
            <a:endParaRPr lang="en-US" sz="1200" b="1" i="1" dirty="0" smtClean="0"/>
          </a:p>
          <a:p>
            <a:pPr algn="l">
              <a:defRPr/>
            </a:pPr>
            <a:r>
              <a:rPr lang="ru-RU" sz="1200" b="1" i="1" dirty="0" smtClean="0"/>
              <a:t>    ознакомлен с этим документом);</a:t>
            </a:r>
          </a:p>
          <a:p>
            <a:pPr algn="l">
              <a:buFont typeface="Wingdings" pitchFamily="2" charset="2"/>
              <a:buChar char="Ø"/>
              <a:defRPr/>
            </a:pPr>
            <a:r>
              <a:rPr lang="ru-RU" sz="1200" b="1" dirty="0" smtClean="0"/>
              <a:t> добросовестно учиться;</a:t>
            </a:r>
          </a:p>
          <a:p>
            <a:pPr algn="l">
              <a:buFont typeface="Wingdings" pitchFamily="2" charset="2"/>
              <a:buChar char="Ø"/>
              <a:defRPr/>
            </a:pPr>
            <a:r>
              <a:rPr lang="ru-RU" sz="1200" b="1" dirty="0" smtClean="0"/>
              <a:t> бережно относиться к имуществу Центра</a:t>
            </a:r>
          </a:p>
          <a:p>
            <a:pPr algn="l">
              <a:buFont typeface="Wingdings" pitchFamily="2" charset="2"/>
              <a:buChar char="Ø"/>
              <a:defRPr/>
            </a:pPr>
            <a:r>
              <a:rPr lang="en-US" sz="1200" b="1" dirty="0" smtClean="0"/>
              <a:t> </a:t>
            </a:r>
            <a:r>
              <a:rPr lang="ru-RU" sz="1200" b="1" dirty="0" smtClean="0"/>
              <a:t>уважать честь и достоинство других </a:t>
            </a:r>
            <a:endParaRPr lang="en-US" sz="1200" b="1" dirty="0" smtClean="0"/>
          </a:p>
          <a:p>
            <a:pPr algn="l">
              <a:defRPr/>
            </a:pPr>
            <a:r>
              <a:rPr lang="ru-RU" sz="1200" b="1" dirty="0" smtClean="0"/>
              <a:t>    учеников и </a:t>
            </a:r>
            <a:r>
              <a:rPr lang="ru-RU" sz="1200" b="1" dirty="0" smtClean="0"/>
              <a:t>работников;</a:t>
            </a:r>
            <a:endParaRPr lang="ru-RU" sz="1200" b="1" dirty="0" smtClean="0"/>
          </a:p>
          <a:p>
            <a:pPr algn="l">
              <a:buFont typeface="Wingdings" pitchFamily="2" charset="2"/>
              <a:buChar char="Ø"/>
              <a:defRPr/>
            </a:pPr>
            <a:r>
              <a:rPr lang="ru-RU" sz="1200" b="1" dirty="0" smtClean="0"/>
              <a:t> выполнять требования работников Центра</a:t>
            </a:r>
            <a:endParaRPr lang="en-US" sz="1200" b="1" dirty="0" smtClean="0"/>
          </a:p>
          <a:p>
            <a:pPr algn="l">
              <a:defRPr/>
            </a:pPr>
            <a:r>
              <a:rPr lang="ru-RU" sz="1200" b="1" dirty="0" smtClean="0"/>
              <a:t>    по соблюдению правил внутреннего </a:t>
            </a:r>
            <a:endParaRPr lang="en-US" sz="1200" b="1" dirty="0" smtClean="0"/>
          </a:p>
          <a:p>
            <a:pPr algn="l">
              <a:defRPr/>
            </a:pPr>
            <a:r>
              <a:rPr lang="ru-RU" sz="1200" b="1" dirty="0" smtClean="0"/>
              <a:t>    распорядка.</a:t>
            </a:r>
            <a:endParaRPr lang="ru-RU" sz="1200" b="1" dirty="0"/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500430" y="1500174"/>
            <a:ext cx="2355850" cy="595313"/>
            <a:chOff x="2000" y="1252"/>
            <a:chExt cx="1484" cy="375"/>
          </a:xfrm>
        </p:grpSpPr>
        <p:sp>
          <p:nvSpPr>
            <p:cNvPr id="6154" name="AutoShape 10"/>
            <p:cNvSpPr>
              <a:spLocks noChangeArrowheads="1"/>
            </p:cNvSpPr>
            <p:nvPr/>
          </p:nvSpPr>
          <p:spPr bwMode="ltGray">
            <a:xfrm>
              <a:off x="2000" y="1297"/>
              <a:ext cx="1484" cy="330"/>
            </a:xfrm>
            <a:prstGeom prst="roundRect">
              <a:avLst>
                <a:gd name="adj" fmla="val 16667"/>
              </a:avLst>
            </a:prstGeom>
            <a:solidFill>
              <a:schemeClr val="folHlink"/>
            </a:solidFill>
            <a:ln w="38100" algn="ctr">
              <a:solidFill>
                <a:srgbClr val="FFFFFF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55" name="AutoShape 11"/>
            <p:cNvSpPr>
              <a:spLocks noChangeArrowheads="1"/>
            </p:cNvSpPr>
            <p:nvPr/>
          </p:nvSpPr>
          <p:spPr bwMode="ltGray">
            <a:xfrm>
              <a:off x="2045" y="1252"/>
              <a:ext cx="1432" cy="134"/>
            </a:xfrm>
            <a:prstGeom prst="roundRect">
              <a:avLst>
                <a:gd name="adj" fmla="val 28356"/>
              </a:avLst>
            </a:prstGeom>
            <a:gradFill rotWithShape="1">
              <a:gsLst>
                <a:gs pos="0">
                  <a:srgbClr val="FFFFFF">
                    <a:alpha val="70000"/>
                  </a:srgbClr>
                </a:gs>
                <a:gs pos="100000">
                  <a:schemeClr val="folHlink">
                    <a:alpha val="70000"/>
                  </a:scheme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3571868" y="1643050"/>
            <a:ext cx="229742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>
                <a:solidFill>
                  <a:schemeClr val="bg1">
                    <a:lumMod val="40000"/>
                    <a:lumOff val="60000"/>
                  </a:schemeClr>
                </a:solidFill>
                <a:latin typeface="Bookman Old Style" pitchFamily="18" charset="0"/>
              </a:rPr>
              <a:t>Твои обязанности:</a:t>
            </a:r>
            <a:endParaRPr lang="ru-RU" sz="1600" b="1" dirty="0">
              <a:solidFill>
                <a:schemeClr val="bg1">
                  <a:lumMod val="40000"/>
                  <a:lumOff val="6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11268" name="AutoShape 4"/>
          <p:cNvSpPr>
            <a:spLocks noChangeArrowheads="1"/>
          </p:cNvSpPr>
          <p:nvPr/>
        </p:nvSpPr>
        <p:spPr bwMode="gray">
          <a:xfrm>
            <a:off x="6156176" y="2000240"/>
            <a:ext cx="2789399" cy="4000528"/>
          </a:xfrm>
          <a:prstGeom prst="roundRect">
            <a:avLst>
              <a:gd name="adj" fmla="val 4639"/>
            </a:avLst>
          </a:prstGeom>
          <a:gradFill rotWithShape="1">
            <a:gsLst>
              <a:gs pos="0">
                <a:srgbClr val="D7D7D7">
                  <a:gamma/>
                  <a:tint val="4314"/>
                  <a:invGamma/>
                </a:srgbClr>
              </a:gs>
              <a:gs pos="100000">
                <a:srgbClr val="D7D7D7"/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pPr algn="l">
              <a:buFont typeface="Wingdings" pitchFamily="2" charset="2"/>
              <a:buChar char="Ø"/>
              <a:defRPr/>
            </a:pPr>
            <a:r>
              <a:rPr lang="ru-RU" sz="1200" dirty="0" smtClean="0"/>
              <a:t> </a:t>
            </a:r>
            <a:r>
              <a:rPr lang="ru-RU" sz="1200" b="1" dirty="0" smtClean="0"/>
              <a:t>выполнять устав</a:t>
            </a:r>
          </a:p>
          <a:p>
            <a:pPr algn="l">
              <a:defRPr/>
            </a:pPr>
            <a:r>
              <a:rPr lang="ru-RU" sz="1200" b="1" dirty="0" smtClean="0"/>
              <a:t>   общеобразовательного </a:t>
            </a:r>
          </a:p>
          <a:p>
            <a:pPr algn="l">
              <a:defRPr/>
            </a:pPr>
            <a:r>
              <a:rPr lang="ru-RU" sz="1200" b="1" dirty="0" smtClean="0"/>
              <a:t>    учреждения;</a:t>
            </a:r>
          </a:p>
          <a:p>
            <a:pPr algn="l">
              <a:buFont typeface="Wingdings" pitchFamily="2" charset="2"/>
              <a:buChar char="Ø"/>
              <a:defRPr/>
            </a:pPr>
            <a:r>
              <a:rPr lang="ru-RU" sz="1200" b="1" dirty="0" smtClean="0"/>
              <a:t>  соблюдать должностные</a:t>
            </a:r>
          </a:p>
          <a:p>
            <a:pPr algn="l">
              <a:defRPr/>
            </a:pPr>
            <a:r>
              <a:rPr lang="ru-RU" sz="1200" b="1" dirty="0" smtClean="0"/>
              <a:t>      инструкции, правила </a:t>
            </a:r>
          </a:p>
          <a:p>
            <a:pPr algn="l">
              <a:defRPr/>
            </a:pPr>
            <a:r>
              <a:rPr lang="ru-RU" sz="1200" b="1" dirty="0" smtClean="0"/>
              <a:t>      внутреннего распорядка;</a:t>
            </a:r>
          </a:p>
          <a:p>
            <a:pPr algn="l">
              <a:buFont typeface="Wingdings" pitchFamily="2" charset="2"/>
              <a:buChar char="Ø"/>
              <a:defRPr/>
            </a:pPr>
            <a:r>
              <a:rPr lang="ru-RU" sz="1200" b="1" dirty="0" smtClean="0"/>
              <a:t>  охранять жизнь</a:t>
            </a:r>
          </a:p>
          <a:p>
            <a:pPr algn="l">
              <a:defRPr/>
            </a:pPr>
            <a:r>
              <a:rPr lang="ru-RU" sz="1200" b="1" dirty="0" smtClean="0"/>
              <a:t>     и здоровье детей;</a:t>
            </a:r>
          </a:p>
          <a:p>
            <a:pPr algn="l">
              <a:buFont typeface="Wingdings" pitchFamily="2" charset="2"/>
              <a:buChar char="Ø"/>
              <a:defRPr/>
            </a:pPr>
            <a:r>
              <a:rPr lang="ru-RU" sz="1200" b="1" dirty="0" smtClean="0"/>
              <a:t> защищать ребенка </a:t>
            </a:r>
          </a:p>
          <a:p>
            <a:pPr algn="l">
              <a:buFont typeface="Wingdings" pitchFamily="2" charset="2"/>
              <a:buChar char="Ø"/>
              <a:defRPr/>
            </a:pPr>
            <a:r>
              <a:rPr lang="ru-RU" sz="1200" b="1" dirty="0" smtClean="0"/>
              <a:t>от всех форм </a:t>
            </a:r>
          </a:p>
          <a:p>
            <a:pPr algn="l">
              <a:defRPr/>
            </a:pPr>
            <a:r>
              <a:rPr lang="ru-RU" sz="1200" b="1" dirty="0" smtClean="0"/>
              <a:t>  физического и психического</a:t>
            </a:r>
          </a:p>
          <a:p>
            <a:pPr algn="l">
              <a:defRPr/>
            </a:pPr>
            <a:r>
              <a:rPr lang="ru-RU" sz="1200" b="1" dirty="0" smtClean="0"/>
              <a:t>   насилия;</a:t>
            </a:r>
          </a:p>
          <a:p>
            <a:pPr algn="l">
              <a:buFont typeface="Wingdings" pitchFamily="2" charset="2"/>
              <a:buChar char="Ø"/>
              <a:defRPr/>
            </a:pPr>
            <a:r>
              <a:rPr lang="ru-RU" sz="1200" b="1" dirty="0" smtClean="0"/>
              <a:t>  обладать профессиональными</a:t>
            </a:r>
          </a:p>
          <a:p>
            <a:pPr algn="l">
              <a:defRPr/>
            </a:pPr>
            <a:r>
              <a:rPr lang="ru-RU" sz="1200" b="1" dirty="0" smtClean="0"/>
              <a:t>       умениями, </a:t>
            </a:r>
          </a:p>
          <a:p>
            <a:pPr algn="l">
              <a:defRPr/>
            </a:pPr>
            <a:r>
              <a:rPr lang="ru-RU" sz="1200" b="1" dirty="0" smtClean="0"/>
              <a:t> постоянно их совершенствовать.</a:t>
            </a:r>
            <a:endParaRPr lang="ru-RU" sz="1200" b="1" dirty="0"/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6500826" y="1571612"/>
            <a:ext cx="2355850" cy="523875"/>
            <a:chOff x="3964" y="2071"/>
            <a:chExt cx="1484" cy="330"/>
          </a:xfrm>
        </p:grpSpPr>
        <p:sp>
          <p:nvSpPr>
            <p:cNvPr id="6156" name="AutoShape 6"/>
            <p:cNvSpPr>
              <a:spLocks noChangeArrowheads="1"/>
            </p:cNvSpPr>
            <p:nvPr/>
          </p:nvSpPr>
          <p:spPr bwMode="ltGray">
            <a:xfrm>
              <a:off x="3964" y="2071"/>
              <a:ext cx="1484" cy="33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 w="38100" algn="ctr">
              <a:solidFill>
                <a:srgbClr val="FFFFFF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57" name="AutoShape 7"/>
            <p:cNvSpPr>
              <a:spLocks noChangeArrowheads="1"/>
            </p:cNvSpPr>
            <p:nvPr/>
          </p:nvSpPr>
          <p:spPr bwMode="ltGray">
            <a:xfrm>
              <a:off x="3987" y="2091"/>
              <a:ext cx="1432" cy="134"/>
            </a:xfrm>
            <a:prstGeom prst="roundRect">
              <a:avLst>
                <a:gd name="adj" fmla="val 28356"/>
              </a:avLst>
            </a:prstGeom>
            <a:gradFill rotWithShape="1">
              <a:gsLst>
                <a:gs pos="0">
                  <a:srgbClr val="FFFFFF">
                    <a:alpha val="70000"/>
                  </a:srgbClr>
                </a:gs>
                <a:gs pos="100000">
                  <a:schemeClr val="accent2">
                    <a:alpha val="70000"/>
                  </a:scheme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7" name="Прямоугольник 16"/>
          <p:cNvSpPr/>
          <p:nvPr/>
        </p:nvSpPr>
        <p:spPr>
          <a:xfrm>
            <a:off x="6500826" y="1643050"/>
            <a:ext cx="238879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chemeClr val="bg1">
                    <a:lumMod val="40000"/>
                    <a:lumOff val="60000"/>
                  </a:schemeClr>
                </a:solidFill>
                <a:latin typeface="Bookman Old Style" pitchFamily="18" charset="0"/>
              </a:rPr>
              <a:t>Обязанности педагога</a:t>
            </a:r>
            <a:endParaRPr lang="ru-RU" sz="1400" b="1" dirty="0">
              <a:solidFill>
                <a:schemeClr val="bg1">
                  <a:lumMod val="40000"/>
                  <a:lumOff val="6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18" name="Управляющая кнопка: назад 17">
            <a:hlinkClick r:id="rId2" action="ppaction://hlinksldjump" highlightClick="1"/>
          </p:cNvPr>
          <p:cNvSpPr/>
          <p:nvPr/>
        </p:nvSpPr>
        <p:spPr bwMode="auto">
          <a:xfrm>
            <a:off x="8072462" y="6143644"/>
            <a:ext cx="857224" cy="500042"/>
          </a:xfrm>
          <a:prstGeom prst="actionButtonBackPrevious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45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20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12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1277" grpId="0" animBg="1"/>
      <p:bldP spid="15" grpId="0"/>
      <p:bldP spid="11267" grpId="0" animBg="1"/>
      <p:bldP spid="16" grpId="0"/>
      <p:bldP spid="11268" grpId="0" animBg="1"/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488" y="571480"/>
            <a:ext cx="507209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ookman Old Style" pitchFamily="18" charset="0"/>
              </a:rPr>
              <a:t>Уполномоченный при Президенте РФ</a:t>
            </a:r>
          </a:p>
          <a:p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ookman Old Style" pitchFamily="18" charset="0"/>
              </a:rPr>
              <a:t> по правам ребенка</a:t>
            </a:r>
          </a:p>
          <a:p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ookman Old Style" pitchFamily="18" charset="0"/>
              </a:rPr>
              <a:t>Кузнецова Анна</a:t>
            </a:r>
            <a:endParaRPr lang="ru-RU" b="1" dirty="0" smtClean="0">
              <a:solidFill>
                <a:schemeClr val="tx2">
                  <a:lumMod val="60000"/>
                  <a:lumOff val="40000"/>
                </a:schemeClr>
              </a:solidFill>
              <a:latin typeface="Bookman Old Style" pitchFamily="18" charset="0"/>
              <a:hlinkClick r:id="rId2"/>
            </a:endParaRPr>
          </a:p>
          <a:p>
            <a:r>
              <a:rPr lang="en-US" dirty="0" smtClean="0">
                <a:solidFill>
                  <a:schemeClr val="tx2">
                    <a:lumMod val="40000"/>
                    <a:lumOff val="60000"/>
                  </a:schemeClr>
                </a:solidFill>
                <a:hlinkClick r:id="rId2"/>
              </a:rPr>
              <a:t>obr@deti.gov.ru</a:t>
            </a:r>
            <a:endParaRPr lang="ru-RU" dirty="0" smtClean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r>
              <a:rPr lang="en-US" dirty="0">
                <a:solidFill>
                  <a:schemeClr val="tx2">
                    <a:lumMod val="40000"/>
                    <a:lumOff val="60000"/>
                  </a:schemeClr>
                </a:solidFill>
                <a:hlinkClick r:id="rId3" tooltip="Перейти на страницу"/>
              </a:rPr>
              <a:t>http://deti.gov.ru/contacts/kanz</a:t>
            </a:r>
            <a:endParaRPr lang="ru-RU" b="1" dirty="0">
              <a:solidFill>
                <a:schemeClr val="tx2">
                  <a:lumMod val="40000"/>
                  <a:lumOff val="6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71868" y="2428868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ookman Old Style" pitchFamily="18" charset="0"/>
              </a:rPr>
              <a:t>Уполномоченный по правам ребенка в </a:t>
            </a: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ookman Old Style" pitchFamily="18" charset="0"/>
              </a:rPr>
              <a:t>Иркутской области</a:t>
            </a:r>
          </a:p>
          <a:p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ookman Old Style" pitchFamily="18" charset="0"/>
              </a:rPr>
              <a:t>Семенова Светлана Николаевна</a:t>
            </a:r>
            <a:endParaRPr lang="ru-RU" b="1" dirty="0" smtClean="0">
              <a:solidFill>
                <a:schemeClr val="tx2">
                  <a:lumMod val="60000"/>
                  <a:lumOff val="40000"/>
                </a:schemeClr>
              </a:solidFill>
              <a:latin typeface="Bookman Old Style" pitchFamily="18" charset="0"/>
            </a:endParaRPr>
          </a:p>
          <a:p>
            <a:r>
              <a:rPr lang="en-US" b="1" i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  <a:hlinkClick r:id="rId4"/>
              </a:rPr>
              <a:t>rebenok.irk@mail.ru</a:t>
            </a:r>
            <a:endParaRPr lang="ru-RU" b="1" i="1" dirty="0" smtClean="0">
              <a:solidFill>
                <a:schemeClr val="accent6">
                  <a:lumMod val="75000"/>
                </a:schemeClr>
              </a:solidFill>
              <a:latin typeface="Bookman Old Style" pitchFamily="18" charset="0"/>
            </a:endParaRPr>
          </a:p>
          <a:p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73952341917</a:t>
            </a:r>
            <a:endParaRPr lang="ru-RU" b="1" i="1" dirty="0">
              <a:solidFill>
                <a:schemeClr val="accent6">
                  <a:lumMod val="75000"/>
                </a:schemeClr>
              </a:solidFill>
              <a:latin typeface="Bookman Old Style" pitchFamily="18" charset="0"/>
            </a:endParaRPr>
          </a:p>
          <a:p>
            <a:endParaRPr lang="ru-RU" b="1" dirty="0">
              <a:solidFill>
                <a:schemeClr val="tx2">
                  <a:lumMod val="40000"/>
                  <a:lumOff val="6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11" name="Управляющая кнопка: назад 10">
            <a:hlinkClick r:id="rId5" action="ppaction://hlinksldjump" highlightClick="1"/>
          </p:cNvPr>
          <p:cNvSpPr/>
          <p:nvPr/>
        </p:nvSpPr>
        <p:spPr bwMode="auto">
          <a:xfrm>
            <a:off x="8143900" y="6286520"/>
            <a:ext cx="785818" cy="428628"/>
          </a:xfrm>
          <a:prstGeom prst="actionButtonBackPrevious">
            <a:avLst/>
          </a:prstGeom>
          <a:solidFill>
            <a:srgbClr val="00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3" name="Picture 2" descr="C:\Users\Альбина\Pictures\GnGnSptdtoXjiGpY7Rxw-small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71480"/>
            <a:ext cx="2381250" cy="159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 flipH="1">
            <a:off x="3851920" y="3983446"/>
            <a:ext cx="43924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Детские телефоны доверия</a:t>
            </a:r>
            <a:b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+7 (3952) 24-18-45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8-800-2000-122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8-800-3504-050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/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Спасибо за внимание!</a:t>
            </a:r>
            <a:endParaRPr lang="ru-RU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1026" name="Picture 2" descr="B:\права ребенка\488735-e8c3a7cd1442962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3357562"/>
            <a:ext cx="2848901" cy="2809875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99792" y="290719"/>
            <a:ext cx="469200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Bookman Old Style" pitchFamily="18" charset="0"/>
              </a:rPr>
              <a:t>Твой возраст -</a:t>
            </a:r>
          </a:p>
          <a:p>
            <a:r>
              <a:rPr lang="ru-RU" sz="3200" b="1" dirty="0" smtClean="0">
                <a:solidFill>
                  <a:srgbClr val="0070C0"/>
                </a:solidFill>
                <a:latin typeface="Bookman Old Style" pitchFamily="18" charset="0"/>
              </a:rPr>
              <a:t>твои права!</a:t>
            </a:r>
            <a:endParaRPr lang="ru-RU" sz="3200" b="1" dirty="0">
              <a:solidFill>
                <a:srgbClr val="0070C0"/>
              </a:solidFill>
              <a:latin typeface="Bookman Old Style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1500174"/>
            <a:ext cx="857256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6600"/>
                </a:solidFill>
              </a:rPr>
              <a:t>Только родившись, человек приобретает по закону </a:t>
            </a:r>
            <a:r>
              <a:rPr lang="ru-RU" sz="2400" u="sng" dirty="0" smtClean="0">
                <a:solidFill>
                  <a:srgbClr val="006600"/>
                </a:solidFill>
              </a:rPr>
              <a:t>способность иметь права и нести обязанности </a:t>
            </a:r>
            <a:r>
              <a:rPr lang="ru-RU" sz="2400" dirty="0" smtClean="0">
                <a:solidFill>
                  <a:srgbClr val="006600"/>
                </a:solidFill>
              </a:rPr>
              <a:t>- конституционные, семейные, гражданские, трудовые и т.д. Однако их реальное осуществление возможно лишь по мере взросления ребенка. С каждым годом объем твоей </a:t>
            </a:r>
            <a:r>
              <a:rPr lang="ru-RU" sz="2400" b="1" u="sng" dirty="0" smtClean="0">
                <a:solidFill>
                  <a:srgbClr val="006600"/>
                </a:solidFill>
              </a:rPr>
              <a:t>дееспособности*</a:t>
            </a:r>
            <a:r>
              <a:rPr lang="ru-RU" sz="2400" u="sng" dirty="0" smtClean="0">
                <a:solidFill>
                  <a:srgbClr val="006600"/>
                </a:solidFill>
              </a:rPr>
              <a:t> </a:t>
            </a:r>
            <a:r>
              <a:rPr lang="ru-RU" sz="2400" dirty="0" smtClean="0">
                <a:solidFill>
                  <a:srgbClr val="006600"/>
                </a:solidFill>
              </a:rPr>
              <a:t>(способности своими действиями приобретать и осуществлять права, создавать для себя обязанности и исполнять их) увеличивается. И так же, как сосуд наполняется жидкостью до верха, так и дееспособность становится полной к 18 годам и вы становитесь </a:t>
            </a:r>
            <a:r>
              <a:rPr lang="ru-RU" sz="2400" b="1" dirty="0" smtClean="0">
                <a:solidFill>
                  <a:srgbClr val="006600"/>
                </a:solidFill>
              </a:rPr>
              <a:t>совершеннолетними.</a:t>
            </a:r>
            <a:endParaRPr lang="ru-RU" sz="2400" b="1" dirty="0">
              <a:solidFill>
                <a:srgbClr val="00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14290"/>
            <a:ext cx="8229600" cy="927100"/>
          </a:xfrm>
        </p:spPr>
        <p:txBody>
          <a:bodyPr/>
          <a:lstStyle/>
          <a:p>
            <a:pPr algn="ctr"/>
            <a:r>
              <a:rPr lang="ru-RU" sz="4000" dirty="0" smtClean="0"/>
              <a:t>Всеобщая </a:t>
            </a:r>
            <a:br>
              <a:rPr lang="ru-RU" sz="4000" dirty="0" smtClean="0"/>
            </a:br>
            <a:r>
              <a:rPr lang="ru-RU" sz="4000" dirty="0" smtClean="0"/>
              <a:t>декларация прав </a:t>
            </a:r>
            <a:r>
              <a:rPr lang="ru-RU" sz="4000" u="sng" dirty="0" smtClean="0"/>
              <a:t>человека,</a:t>
            </a:r>
            <a:endParaRPr lang="en-US" sz="4000" u="sng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258204" cy="4525963"/>
          </a:xfrm>
        </p:spPr>
        <p:txBody>
          <a:bodyPr/>
          <a:lstStyle/>
          <a:p>
            <a:pPr eaLnBrk="1" hangingPunct="1"/>
            <a:r>
              <a:rPr lang="ru-RU" sz="3200" b="1" dirty="0" smtClean="0">
                <a:solidFill>
                  <a:schemeClr val="tx2"/>
                </a:solidFill>
              </a:rPr>
              <a:t>принята Генеральной Ассамблеей ООН 10 декабря 1948 года.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800" b="1" dirty="0" smtClean="0">
                <a:solidFill>
                  <a:srgbClr val="000066"/>
                </a:solidFill>
              </a:rPr>
              <a:t>  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z="2800" b="1" dirty="0" smtClean="0">
                <a:solidFill>
                  <a:srgbClr val="000066"/>
                </a:solidFill>
              </a:rPr>
              <a:t> Теперь этот день (10 декабря) отмечается во многих странах как День прав человека. </a:t>
            </a:r>
          </a:p>
          <a:p>
            <a:pPr eaLnBrk="1" hangingPunct="1"/>
            <a:endParaRPr lang="ru-RU" sz="2800" b="1" dirty="0" smtClean="0">
              <a:solidFill>
                <a:srgbClr val="C00000"/>
              </a:solidFill>
            </a:endParaRPr>
          </a:p>
          <a:p>
            <a:pPr eaLnBrk="1" hangingPunct="1"/>
            <a:r>
              <a:rPr lang="ru-RU" sz="2800" b="1" dirty="0" smtClean="0">
                <a:solidFill>
                  <a:srgbClr val="C00000"/>
                </a:solidFill>
              </a:rPr>
              <a:t>Всеобщей декларации права человека носят всеобщий характер, т.е. относятся ко всем людям независимо их возраста, как к взрослым, так и к детям. </a:t>
            </a:r>
          </a:p>
        </p:txBody>
      </p:sp>
    </p:spTree>
    <p:extLst>
      <p:ext uri="{BB962C8B-B14F-4D97-AF65-F5344CB8AC3E}">
        <p14:creationId xmlns:p14="http://schemas.microsoft.com/office/powerpoint/2010/main" val="2689292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5720" y="714356"/>
            <a:ext cx="8643998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eaLnBrk="1" hangingPunct="1"/>
            <a:r>
              <a:rPr lang="ru-RU" sz="2400" b="1" dirty="0" smtClean="0">
                <a:solidFill>
                  <a:schemeClr val="tx2"/>
                </a:solidFill>
                <a:latin typeface="Bookman Old Style" pitchFamily="18" charset="0"/>
              </a:rPr>
              <a:t>Ровно через 30 лет со времени принятия этой Декларации, 20 ноября1989 года была принята </a:t>
            </a:r>
            <a:r>
              <a:rPr lang="ru-RU" sz="2400" b="1" u="sng" dirty="0" smtClean="0">
                <a:solidFill>
                  <a:schemeClr val="tx2"/>
                </a:solidFill>
                <a:latin typeface="Bookman Old Style" pitchFamily="18" charset="0"/>
              </a:rPr>
              <a:t>Конвенция о правах ребенка</a:t>
            </a:r>
            <a:r>
              <a:rPr lang="ru-RU" sz="2400" b="1" dirty="0" smtClean="0">
                <a:solidFill>
                  <a:schemeClr val="tx2"/>
                </a:solidFill>
                <a:latin typeface="Bookman Old Style" pitchFamily="18" charset="0"/>
              </a:rPr>
              <a:t>. </a:t>
            </a:r>
          </a:p>
          <a:p>
            <a:pPr algn="l" eaLnBrk="1" hangingPunct="1"/>
            <a:endParaRPr lang="ru-RU" sz="2000" b="1" dirty="0" smtClean="0">
              <a:solidFill>
                <a:srgbClr val="339966"/>
              </a:solidFill>
              <a:latin typeface="Bookman Old Style" pitchFamily="18" charset="0"/>
            </a:endParaRPr>
          </a:p>
          <a:p>
            <a:pPr algn="l" eaLnBrk="1" hangingPunct="1"/>
            <a:r>
              <a:rPr lang="ru-RU" sz="2000" b="1" dirty="0" smtClean="0">
                <a:solidFill>
                  <a:srgbClr val="339966"/>
                </a:solidFill>
                <a:latin typeface="Bookman Old Style" pitchFamily="18" charset="0"/>
              </a:rPr>
              <a:t>Конвенция, как международный документ, отличается от Декларации тем, что </a:t>
            </a:r>
          </a:p>
          <a:p>
            <a:pPr algn="l" eaLnBrk="1" hangingPunct="1"/>
            <a:endParaRPr lang="ru-RU" sz="2400" b="1" u="sng" dirty="0" smtClean="0">
              <a:solidFill>
                <a:srgbClr val="000066"/>
              </a:solidFill>
              <a:latin typeface="Bookman Old Style" pitchFamily="18" charset="0"/>
            </a:endParaRPr>
          </a:p>
          <a:p>
            <a:pPr algn="l" eaLnBrk="1" hangingPunct="1"/>
            <a:r>
              <a:rPr lang="ru-RU" sz="2400" b="1" u="sng" dirty="0" smtClean="0">
                <a:solidFill>
                  <a:srgbClr val="000066"/>
                </a:solidFill>
                <a:latin typeface="Bookman Old Style" pitchFamily="18" charset="0"/>
              </a:rPr>
              <a:t>Декларации</a:t>
            </a:r>
            <a:r>
              <a:rPr lang="ru-RU" sz="2400" b="1" dirty="0" smtClean="0">
                <a:solidFill>
                  <a:srgbClr val="000066"/>
                </a:solidFill>
                <a:latin typeface="Bookman Old Style" pitchFamily="18" charset="0"/>
              </a:rPr>
              <a:t>  являются </a:t>
            </a:r>
            <a:r>
              <a:rPr lang="ru-RU" sz="2400" b="1" u="sng" dirty="0" smtClean="0">
                <a:solidFill>
                  <a:srgbClr val="000066"/>
                </a:solidFill>
                <a:latin typeface="Bookman Old Style" pitchFamily="18" charset="0"/>
              </a:rPr>
              <a:t>призывами</a:t>
            </a:r>
            <a:r>
              <a:rPr lang="ru-RU" sz="2400" b="1" dirty="0" smtClean="0">
                <a:solidFill>
                  <a:srgbClr val="000066"/>
                </a:solidFill>
                <a:latin typeface="Bookman Old Style" pitchFamily="18" charset="0"/>
              </a:rPr>
              <a:t> к народам и государством соблюдать записанные в них положения.</a:t>
            </a:r>
            <a:r>
              <a:rPr lang="ru-RU" sz="2400" b="1" dirty="0" smtClean="0">
                <a:latin typeface="Bookman Old Style" pitchFamily="18" charset="0"/>
              </a:rPr>
              <a:t>                       </a:t>
            </a:r>
          </a:p>
          <a:p>
            <a:pPr algn="l" eaLnBrk="1" hangingPunct="1"/>
            <a:endParaRPr lang="ru-RU" sz="2400" b="1" u="sng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pPr algn="l" eaLnBrk="1" hangingPunct="1"/>
            <a:r>
              <a:rPr lang="ru-RU" sz="2400" b="1" u="sng" dirty="0" smtClean="0">
                <a:solidFill>
                  <a:srgbClr val="C00000"/>
                </a:solidFill>
                <a:latin typeface="Bookman Old Style" pitchFamily="18" charset="0"/>
              </a:rPr>
              <a:t>Конвенции</a:t>
            </a:r>
            <a:r>
              <a:rPr lang="ru-RU" sz="2400" b="1" dirty="0" smtClean="0">
                <a:solidFill>
                  <a:srgbClr val="C00000"/>
                </a:solidFill>
                <a:latin typeface="Bookman Old Style" pitchFamily="18" charset="0"/>
              </a:rPr>
              <a:t>, если они подписаны представителем государства,  являются </a:t>
            </a:r>
            <a:r>
              <a:rPr lang="ru-RU" sz="2400" b="1" u="sng" dirty="0" smtClean="0">
                <a:solidFill>
                  <a:srgbClr val="C00000"/>
                </a:solidFill>
                <a:latin typeface="Bookman Old Style" pitchFamily="18" charset="0"/>
              </a:rPr>
              <a:t>обязательством</a:t>
            </a:r>
            <a:r>
              <a:rPr lang="ru-RU" sz="2400" b="1" dirty="0" smtClean="0">
                <a:solidFill>
                  <a:srgbClr val="C00000"/>
                </a:solidFill>
                <a:latin typeface="Bookman Old Style" pitchFamily="18" charset="0"/>
              </a:rPr>
              <a:t> данного государства точно следовать этому международному договору.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395288" y="5492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>
              <a:latin typeface="Times New Roman" pitchFamily="18" charset="0"/>
            </a:endParaRPr>
          </a:p>
        </p:txBody>
      </p:sp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303213" y="31115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b="1" i="1"/>
          </a:p>
        </p:txBody>
      </p:sp>
      <p:sp>
        <p:nvSpPr>
          <p:cNvPr id="40966" name="Text Box 6"/>
          <p:cNvSpPr txBox="1">
            <a:spLocks noChangeArrowheads="1"/>
          </p:cNvSpPr>
          <p:nvPr/>
        </p:nvSpPr>
        <p:spPr bwMode="auto">
          <a:xfrm>
            <a:off x="158750" y="23971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40967" name="Text Box 7"/>
          <p:cNvSpPr txBox="1">
            <a:spLocks noChangeArrowheads="1"/>
          </p:cNvSpPr>
          <p:nvPr/>
        </p:nvSpPr>
        <p:spPr bwMode="auto">
          <a:xfrm>
            <a:off x="214282" y="1500174"/>
            <a:ext cx="4681538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 w="11430"/>
                <a:solidFill>
                  <a:srgbClr val="33CCFF"/>
                </a:solidFill>
                <a:latin typeface="Constantia" pitchFamily="18" charset="0"/>
              </a:rPr>
              <a:t>ТОЛЬКО РОДИВШИСЬ,</a:t>
            </a:r>
          </a:p>
          <a:p>
            <a:pPr algn="ctr"/>
            <a:r>
              <a:rPr lang="ru-RU" sz="2800" b="1" dirty="0" smtClean="0">
                <a:ln w="11430"/>
                <a:solidFill>
                  <a:srgbClr val="33CCFF"/>
                </a:solidFill>
                <a:latin typeface="Constantia" pitchFamily="18" charset="0"/>
              </a:rPr>
              <a:t> ЧЕЛОВЕК ПРИОБРЕТАЕТ </a:t>
            </a:r>
          </a:p>
          <a:p>
            <a:pPr algn="ctr"/>
            <a:r>
              <a:rPr lang="ru-RU" sz="2800" b="1" dirty="0" smtClean="0">
                <a:ln w="11430"/>
                <a:solidFill>
                  <a:srgbClr val="33CCFF"/>
                </a:solidFill>
                <a:latin typeface="Constantia" pitchFamily="18" charset="0"/>
              </a:rPr>
              <a:t>ПО ЗАКОНУ СПОСОБНОСТЬ </a:t>
            </a:r>
          </a:p>
          <a:p>
            <a:pPr algn="ctr"/>
            <a:r>
              <a:rPr lang="ru-RU" sz="2800" b="1" u="sng" dirty="0" smtClean="0">
                <a:ln w="11430"/>
                <a:solidFill>
                  <a:srgbClr val="33CCFF"/>
                </a:solidFill>
                <a:latin typeface="Constantia" pitchFamily="18" charset="0"/>
              </a:rPr>
              <a:t>ИМЕТЬ ПРАВА И НЕСТИ </a:t>
            </a:r>
          </a:p>
          <a:p>
            <a:pPr algn="ctr"/>
            <a:r>
              <a:rPr lang="ru-RU" sz="2800" b="1" u="sng" dirty="0" smtClean="0">
                <a:ln w="11430"/>
                <a:solidFill>
                  <a:srgbClr val="33CCFF"/>
                </a:solidFill>
                <a:latin typeface="Constantia" pitchFamily="18" charset="0"/>
              </a:rPr>
              <a:t>ОБЯЗАННОСТИ -</a:t>
            </a:r>
            <a:r>
              <a:rPr lang="ru-RU" sz="2800" b="1" dirty="0" smtClean="0">
                <a:ln w="11430"/>
                <a:solidFill>
                  <a:srgbClr val="33CCFF"/>
                </a:solidFill>
                <a:latin typeface="Constantia" pitchFamily="18" charset="0"/>
              </a:rPr>
              <a:t> КОНСТИТУЦИОННЫЕ,</a:t>
            </a:r>
          </a:p>
          <a:p>
            <a:pPr algn="ctr"/>
            <a:r>
              <a:rPr lang="ru-RU" sz="2800" b="1" dirty="0" smtClean="0">
                <a:ln w="11430"/>
                <a:solidFill>
                  <a:srgbClr val="33CCFF"/>
                </a:solidFill>
                <a:latin typeface="Constantia" pitchFamily="18" charset="0"/>
              </a:rPr>
              <a:t> СЕМЕЙНЫЕ, ГРАЖДАНСКИЕ, </a:t>
            </a:r>
          </a:p>
          <a:p>
            <a:pPr algn="ctr"/>
            <a:r>
              <a:rPr lang="ru-RU" sz="2800" b="1" dirty="0" smtClean="0">
                <a:ln w="11430"/>
                <a:solidFill>
                  <a:srgbClr val="33CCFF"/>
                </a:solidFill>
                <a:latin typeface="Constantia" pitchFamily="18" charset="0"/>
              </a:rPr>
              <a:t>ТРУДОВЫЕ И Т.Д.</a:t>
            </a:r>
            <a:endParaRPr lang="ru-RU" sz="2800" b="1" dirty="0">
              <a:ln w="11430"/>
              <a:solidFill>
                <a:srgbClr val="33CCFF"/>
              </a:solidFill>
              <a:latin typeface="Constantia" pitchFamily="18" charset="0"/>
            </a:endParaRPr>
          </a:p>
        </p:txBody>
      </p:sp>
      <p:pic>
        <p:nvPicPr>
          <p:cNvPr id="40968" name="Picture 8" descr="j0301286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23126" y="357166"/>
            <a:ext cx="2020874" cy="2775388"/>
          </a:xfrm>
          <a:prstGeom prst="rect">
            <a:avLst/>
          </a:prstGeom>
          <a:noFill/>
        </p:spPr>
      </p:pic>
      <p:pic>
        <p:nvPicPr>
          <p:cNvPr id="40969" name="Picture 9" descr="img12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76443" y="3419451"/>
            <a:ext cx="3967557" cy="343854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70" name="Picture 10" descr="img12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9969481">
            <a:off x="4282587" y="1311158"/>
            <a:ext cx="2921058" cy="256699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0971" name="AutoShape 1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820150" y="6524625"/>
            <a:ext cx="323850" cy="333375"/>
          </a:xfrm>
          <a:prstGeom prst="actionButtonForwardNext">
            <a:avLst/>
          </a:prstGeom>
          <a:solidFill>
            <a:srgbClr val="FFA7FF"/>
          </a:solidFill>
          <a:ln w="9525">
            <a:solidFill>
              <a:srgbClr val="66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3504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40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2000"/>
                                        <p:tgtEl>
                                          <p:spTgt spid="40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5" dur="2000"/>
                                        <p:tgtEl>
                                          <p:spTgt spid="40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2000"/>
                                        <p:tgtEl>
                                          <p:spTgt spid="40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"/>
          <p:cNvSpPr>
            <a:spLocks noChangeAspect="1" noEditPoints="1" noChangeArrowheads="1"/>
          </p:cNvSpPr>
          <p:nvPr/>
        </p:nvSpPr>
        <p:spPr bwMode="auto">
          <a:xfrm>
            <a:off x="6215074" y="4714884"/>
            <a:ext cx="2743200" cy="1838325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92D05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b="1" dirty="0">
              <a:latin typeface="Georgia" pitchFamily="18" charset="0"/>
            </a:endParaRPr>
          </a:p>
          <a:p>
            <a:pPr algn="ctr">
              <a:defRPr/>
            </a:pPr>
            <a:r>
              <a:rPr lang="ru-RU" b="1" dirty="0">
                <a:latin typeface="Georgia" pitchFamily="18" charset="0"/>
              </a:rPr>
              <a:t> СТАТЬЯ </a:t>
            </a:r>
            <a:r>
              <a:rPr lang="ru-RU" b="1" dirty="0" smtClean="0">
                <a:latin typeface="Georgia" pitchFamily="18" charset="0"/>
              </a:rPr>
              <a:t>1</a:t>
            </a:r>
            <a:endParaRPr lang="ru-RU" b="1" dirty="0">
              <a:latin typeface="Georgia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22699" y="646035"/>
            <a:ext cx="4967770" cy="267765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 w="11430"/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nstantia" pitchFamily="18" charset="0"/>
              </a:rPr>
              <a:t>РЕБЕНКОМ ЯВЛЯЕТСЯ</a:t>
            </a:r>
          </a:p>
          <a:p>
            <a:pPr algn="ctr"/>
            <a:r>
              <a:rPr lang="ru-RU" sz="2800" b="1" dirty="0" smtClean="0">
                <a:ln w="11430"/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nstantia" pitchFamily="18" charset="0"/>
              </a:rPr>
              <a:t> КАЖДОЕ ЧЕЛОВЕЧЕСКОЕ</a:t>
            </a:r>
          </a:p>
          <a:p>
            <a:pPr algn="ctr"/>
            <a:r>
              <a:rPr lang="ru-RU" sz="2800" b="1" dirty="0" smtClean="0">
                <a:ln w="11430"/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nstantia" pitchFamily="18" charset="0"/>
              </a:rPr>
              <a:t> СУЩЕСТВО ДО </a:t>
            </a:r>
          </a:p>
          <a:p>
            <a:pPr algn="ctr"/>
            <a:r>
              <a:rPr lang="ru-RU" sz="2800" b="1" dirty="0" smtClean="0">
                <a:ln w="11430"/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nstantia" pitchFamily="18" charset="0"/>
              </a:rPr>
              <a:t>ДОСТИЖЕНИЯ </a:t>
            </a:r>
          </a:p>
          <a:p>
            <a:pPr algn="ctr"/>
            <a:r>
              <a:rPr lang="ru-RU" sz="2800" b="1" dirty="0" smtClean="0">
                <a:ln w="11430"/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nstantia" pitchFamily="18" charset="0"/>
              </a:rPr>
              <a:t>18-ЛЕТНЕГО</a:t>
            </a:r>
          </a:p>
          <a:p>
            <a:pPr algn="ctr"/>
            <a:r>
              <a:rPr lang="ru-RU" sz="2800" b="1" dirty="0" smtClean="0">
                <a:ln w="11430"/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nstantia" pitchFamily="18" charset="0"/>
              </a:rPr>
              <a:t>ВОЗРАСТА…</a:t>
            </a:r>
            <a:endParaRPr lang="ru-RU" sz="2800" b="1" dirty="0">
              <a:ln w="11430"/>
              <a:solidFill>
                <a:srgbClr val="0066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nstantia" pitchFamily="18" charset="0"/>
            </a:endParaRPr>
          </a:p>
        </p:txBody>
      </p:sp>
      <p:grpSp>
        <p:nvGrpSpPr>
          <p:cNvPr id="4" name="Группа 4"/>
          <p:cNvGrpSpPr/>
          <p:nvPr/>
        </p:nvGrpSpPr>
        <p:grpSpPr>
          <a:xfrm>
            <a:off x="0" y="0"/>
            <a:ext cx="3428992" cy="3000372"/>
            <a:chOff x="0" y="0"/>
            <a:chExt cx="3212432" cy="2714625"/>
          </a:xfrm>
        </p:grpSpPr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2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0000" contrast="-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1752600" y="0"/>
              <a:ext cx="1459832" cy="1600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3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0000" contrast="-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1066800" y="0"/>
              <a:ext cx="1638300" cy="1795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3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0000" contrast="-10000"/>
            </a:blip>
            <a:srcRect/>
            <a:stretch>
              <a:fillRect/>
            </a:stretch>
          </p:blipFill>
          <p:spPr bwMode="auto">
            <a:xfrm rot="10800000">
              <a:off x="0" y="0"/>
              <a:ext cx="2476500" cy="27146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050" name="Picture 2" descr="C:\Documents and Settings\Admin\Рабочий стол\ОВМ к ПРАВУ\карт\жи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44" y="2643182"/>
            <a:ext cx="5333997" cy="40004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7842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"/>
          <p:cNvSpPr>
            <a:spLocks noChangeAspect="1" noEditPoints="1" noChangeArrowheads="1"/>
          </p:cNvSpPr>
          <p:nvPr/>
        </p:nvSpPr>
        <p:spPr bwMode="auto">
          <a:xfrm>
            <a:off x="6286512" y="4857760"/>
            <a:ext cx="2743200" cy="1838325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92D05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b="1" dirty="0">
              <a:latin typeface="Georgia" pitchFamily="18" charset="0"/>
            </a:endParaRPr>
          </a:p>
          <a:p>
            <a:pPr algn="ctr">
              <a:defRPr/>
            </a:pPr>
            <a:r>
              <a:rPr lang="ru-RU" b="1" dirty="0">
                <a:latin typeface="Georgia" pitchFamily="18" charset="0"/>
              </a:rPr>
              <a:t> СТАТЬЯ 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214678" y="785794"/>
            <a:ext cx="5270417" cy="95410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b="1" dirty="0" smtClean="0">
                <a:ln w="11430"/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nstantia" pitchFamily="18" charset="0"/>
              </a:rPr>
              <a:t>КАЖДЫЙ РЕБЕНОК ИМЕЕТ </a:t>
            </a:r>
          </a:p>
          <a:p>
            <a:pPr algn="ctr"/>
            <a:r>
              <a:rPr lang="ru-RU" sz="2800" b="1" dirty="0" smtClean="0">
                <a:ln w="11430"/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nstantia" pitchFamily="18" charset="0"/>
              </a:rPr>
              <a:t>ПРАВО НА ЖИЗНЬ…</a:t>
            </a:r>
            <a:endParaRPr lang="ru-RU" sz="2800" b="1" dirty="0">
              <a:ln w="11430"/>
              <a:solidFill>
                <a:srgbClr val="0066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nstantia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0" y="0"/>
            <a:ext cx="3428992" cy="3000372"/>
            <a:chOff x="0" y="0"/>
            <a:chExt cx="3212432" cy="2714625"/>
          </a:xfrm>
        </p:grpSpPr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2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0000" contrast="-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1752600" y="0"/>
              <a:ext cx="1459832" cy="1600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3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0000" contrast="-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1066800" y="0"/>
              <a:ext cx="1638300" cy="1795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3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0000" contrast="-10000"/>
            </a:blip>
            <a:srcRect/>
            <a:stretch>
              <a:fillRect/>
            </a:stretch>
          </p:blipFill>
          <p:spPr bwMode="auto">
            <a:xfrm rot="10800000">
              <a:off x="0" y="0"/>
              <a:ext cx="2476500" cy="27146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26" name="Picture 2" descr="C:\Documents and Settings\Admin\Рабочий стол\ОВМ к ПРАВУ\карт\ребенок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48" y="2468563"/>
            <a:ext cx="5851525" cy="43894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7003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"/>
          <p:cNvSpPr>
            <a:spLocks noChangeAspect="1" noEditPoints="1" noChangeArrowheads="1"/>
          </p:cNvSpPr>
          <p:nvPr/>
        </p:nvSpPr>
        <p:spPr bwMode="auto">
          <a:xfrm>
            <a:off x="6286512" y="4857760"/>
            <a:ext cx="2743200" cy="1838325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92D05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b="1" dirty="0">
              <a:latin typeface="Georgia" pitchFamily="18" charset="0"/>
            </a:endParaRPr>
          </a:p>
          <a:p>
            <a:pPr algn="ctr">
              <a:defRPr/>
            </a:pPr>
            <a:r>
              <a:rPr lang="ru-RU" b="1" dirty="0">
                <a:latin typeface="Georgia" pitchFamily="18" charset="0"/>
              </a:rPr>
              <a:t> </a:t>
            </a:r>
            <a:r>
              <a:rPr lang="ru-RU" b="1" dirty="0" smtClean="0">
                <a:latin typeface="Georgia" pitchFamily="18" charset="0"/>
              </a:rPr>
              <a:t>СТАТЬЯ 7</a:t>
            </a:r>
            <a:endParaRPr lang="ru-RU" b="1" dirty="0">
              <a:latin typeface="Georgia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14678" y="571480"/>
            <a:ext cx="5279009" cy="181588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b="1" dirty="0" smtClean="0">
                <a:ln w="11430"/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nstantia" pitchFamily="18" charset="0"/>
              </a:rPr>
              <a:t>КАЖДЫЙ РЕБЕНОК ИМЕЕТ </a:t>
            </a:r>
          </a:p>
          <a:p>
            <a:pPr algn="ctr"/>
            <a:r>
              <a:rPr lang="ru-RU" sz="2800" b="1" dirty="0" smtClean="0">
                <a:ln w="11430"/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nstantia" pitchFamily="18" charset="0"/>
              </a:rPr>
              <a:t>ПРАВО НА ИМЯ И НА </a:t>
            </a:r>
          </a:p>
          <a:p>
            <a:pPr algn="ctr"/>
            <a:r>
              <a:rPr lang="ru-RU" sz="2800" b="1" dirty="0" smtClean="0">
                <a:ln w="11430"/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nstantia" pitchFamily="18" charset="0"/>
              </a:rPr>
              <a:t>ПРИОБРЕТЕНИЕ </a:t>
            </a:r>
          </a:p>
          <a:p>
            <a:pPr algn="ctr"/>
            <a:r>
              <a:rPr lang="ru-RU" sz="2800" b="1" dirty="0" smtClean="0">
                <a:ln w="11430"/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nstantia" pitchFamily="18" charset="0"/>
              </a:rPr>
              <a:t>ГРАЖДАНСТВА…</a:t>
            </a:r>
            <a:endParaRPr lang="ru-RU" sz="2800" b="1" dirty="0">
              <a:ln w="11430"/>
              <a:solidFill>
                <a:srgbClr val="0066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nstantia" pitchFamily="18" charset="0"/>
            </a:endParaRPr>
          </a:p>
        </p:txBody>
      </p:sp>
      <p:grpSp>
        <p:nvGrpSpPr>
          <p:cNvPr id="4" name="Группа 4"/>
          <p:cNvGrpSpPr/>
          <p:nvPr/>
        </p:nvGrpSpPr>
        <p:grpSpPr>
          <a:xfrm>
            <a:off x="0" y="0"/>
            <a:ext cx="3428992" cy="3000372"/>
            <a:chOff x="0" y="0"/>
            <a:chExt cx="3212432" cy="2714625"/>
          </a:xfrm>
        </p:grpSpPr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2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0000" contrast="-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1752600" y="0"/>
              <a:ext cx="1459832" cy="1600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3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0000" contrast="-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1066800" y="0"/>
              <a:ext cx="1638300" cy="1795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3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0000" contrast="-10000"/>
            </a:blip>
            <a:srcRect/>
            <a:stretch>
              <a:fillRect/>
            </a:stretch>
          </p:blipFill>
          <p:spPr bwMode="auto">
            <a:xfrm rot="10800000">
              <a:off x="0" y="0"/>
              <a:ext cx="2476500" cy="27146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1" name="Рисунок 10" descr="C:\Documents and Settings\Admin\Рабочий стол\ОВМ к ПРАВУ\карт\р4.jpg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596" y="2428868"/>
            <a:ext cx="5429288" cy="41434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29979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"/>
          <p:cNvSpPr>
            <a:spLocks noChangeAspect="1" noEditPoints="1" noChangeArrowheads="1"/>
          </p:cNvSpPr>
          <p:nvPr/>
        </p:nvSpPr>
        <p:spPr bwMode="auto">
          <a:xfrm>
            <a:off x="6286512" y="4857760"/>
            <a:ext cx="2743200" cy="1838325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92D05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algn="ctr">
              <a:defRPr/>
            </a:pPr>
            <a:endParaRPr lang="ru-RU" dirty="0"/>
          </a:p>
          <a:p>
            <a:pPr algn="ctr">
              <a:defRPr/>
            </a:pPr>
            <a:endParaRPr lang="ru-RU" b="1" dirty="0">
              <a:latin typeface="Georgia" pitchFamily="18" charset="0"/>
            </a:endParaRPr>
          </a:p>
          <a:p>
            <a:pPr algn="ctr">
              <a:defRPr/>
            </a:pPr>
            <a:r>
              <a:rPr lang="ru-RU" b="1" dirty="0">
                <a:latin typeface="Georgia" pitchFamily="18" charset="0"/>
              </a:rPr>
              <a:t> СТАТЬЯ </a:t>
            </a:r>
            <a:r>
              <a:rPr lang="ru-RU" b="1" dirty="0" smtClean="0">
                <a:latin typeface="Georgia" pitchFamily="18" charset="0"/>
              </a:rPr>
              <a:t>13</a:t>
            </a:r>
            <a:endParaRPr lang="ru-RU" b="1" dirty="0">
              <a:latin typeface="Georgia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86116" y="500042"/>
            <a:ext cx="5743432" cy="138499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b="1" dirty="0" smtClean="0">
                <a:ln w="11430"/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nstantia" pitchFamily="18" charset="0"/>
              </a:rPr>
              <a:t>КАЖДЫЙ РЕБЕНОК ИМЕЕТ </a:t>
            </a:r>
          </a:p>
          <a:p>
            <a:pPr algn="ctr"/>
            <a:r>
              <a:rPr lang="ru-RU" sz="2800" b="1" dirty="0" smtClean="0">
                <a:ln w="11430"/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nstantia" pitchFamily="18" charset="0"/>
              </a:rPr>
              <a:t>ПРАВО СВОБОДНО </a:t>
            </a:r>
          </a:p>
          <a:p>
            <a:pPr algn="ctr"/>
            <a:r>
              <a:rPr lang="ru-RU" sz="2800" b="1" dirty="0" smtClean="0">
                <a:ln w="11430"/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nstantia" pitchFamily="18" charset="0"/>
              </a:rPr>
              <a:t>ВЫРАЖАТЬ СВОЁ МНЕНИЕ…</a:t>
            </a:r>
            <a:endParaRPr lang="ru-RU" sz="2800" b="1" dirty="0">
              <a:ln w="11430"/>
              <a:solidFill>
                <a:srgbClr val="0066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nstantia" pitchFamily="18" charset="0"/>
            </a:endParaRPr>
          </a:p>
        </p:txBody>
      </p:sp>
      <p:pic>
        <p:nvPicPr>
          <p:cNvPr id="4098" name="Picture 2" descr="C:\Documents and Settings\Admin\Рабочий стол\ОВМ к ПРАВУ\карт\обр6гш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3116"/>
            <a:ext cx="5715040" cy="461646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4" name="Группа 4"/>
          <p:cNvGrpSpPr/>
          <p:nvPr/>
        </p:nvGrpSpPr>
        <p:grpSpPr>
          <a:xfrm>
            <a:off x="0" y="0"/>
            <a:ext cx="3428992" cy="3000372"/>
            <a:chOff x="0" y="0"/>
            <a:chExt cx="3212432" cy="2714625"/>
          </a:xfrm>
        </p:grpSpPr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0000" contrast="-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1752600" y="0"/>
              <a:ext cx="1459832" cy="1600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3"/>
            <p:cNvPicPr>
              <a:picLocks noChangeAspect="1" noChangeArrowheads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0000" contrast="-1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1066800" y="0"/>
              <a:ext cx="1638300" cy="17958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3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10000" contrast="-10000"/>
            </a:blip>
            <a:srcRect/>
            <a:stretch>
              <a:fillRect/>
            </a:stretch>
          </p:blipFill>
          <p:spPr bwMode="auto">
            <a:xfrm rot="10800000">
              <a:off x="0" y="0"/>
              <a:ext cx="2476500" cy="27146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493270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general_ani">
  <a:themeElements>
    <a:clrScheme name="Default Design 1">
      <a:dk1>
        <a:srgbClr val="000000"/>
      </a:dk1>
      <a:lt1>
        <a:srgbClr val="FDF58D"/>
      </a:lt1>
      <a:dk2>
        <a:srgbClr val="CC3300"/>
      </a:dk2>
      <a:lt2>
        <a:srgbClr val="808080"/>
      </a:lt2>
      <a:accent1>
        <a:srgbClr val="FF6161"/>
      </a:accent1>
      <a:accent2>
        <a:srgbClr val="FFC319"/>
      </a:accent2>
      <a:accent3>
        <a:srgbClr val="FEF9C5"/>
      </a:accent3>
      <a:accent4>
        <a:srgbClr val="000000"/>
      </a:accent4>
      <a:accent5>
        <a:srgbClr val="FFB7B7"/>
      </a:accent5>
      <a:accent6>
        <a:srgbClr val="E7B016"/>
      </a:accent6>
      <a:hlink>
        <a:srgbClr val="A8D02A"/>
      </a:hlink>
      <a:folHlink>
        <a:srgbClr val="5CB1FE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DF58D"/>
        </a:lt1>
        <a:dk2>
          <a:srgbClr val="CC3300"/>
        </a:dk2>
        <a:lt2>
          <a:srgbClr val="808080"/>
        </a:lt2>
        <a:accent1>
          <a:srgbClr val="FF6161"/>
        </a:accent1>
        <a:accent2>
          <a:srgbClr val="FFC319"/>
        </a:accent2>
        <a:accent3>
          <a:srgbClr val="FEF9C5"/>
        </a:accent3>
        <a:accent4>
          <a:srgbClr val="000000"/>
        </a:accent4>
        <a:accent5>
          <a:srgbClr val="FFB7B7"/>
        </a:accent5>
        <a:accent6>
          <a:srgbClr val="E7B016"/>
        </a:accent6>
        <a:hlink>
          <a:srgbClr val="A8D02A"/>
        </a:hlink>
        <a:folHlink>
          <a:srgbClr val="5CB1F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E1F4D8"/>
        </a:lt1>
        <a:dk2>
          <a:srgbClr val="003366"/>
        </a:dk2>
        <a:lt2>
          <a:srgbClr val="808080"/>
        </a:lt2>
        <a:accent1>
          <a:srgbClr val="FFC319"/>
        </a:accent1>
        <a:accent2>
          <a:srgbClr val="A8D02A"/>
        </a:accent2>
        <a:accent3>
          <a:srgbClr val="EEF8E9"/>
        </a:accent3>
        <a:accent4>
          <a:srgbClr val="000000"/>
        </a:accent4>
        <a:accent5>
          <a:srgbClr val="FFDEAB"/>
        </a:accent5>
        <a:accent6>
          <a:srgbClr val="98BC25"/>
        </a:accent6>
        <a:hlink>
          <a:srgbClr val="5CB1FE"/>
        </a:hlink>
        <a:folHlink>
          <a:srgbClr val="FF616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EE9DE"/>
        </a:lt1>
        <a:dk2>
          <a:srgbClr val="000066"/>
        </a:dk2>
        <a:lt2>
          <a:srgbClr val="808080"/>
        </a:lt2>
        <a:accent1>
          <a:srgbClr val="5CB1FE"/>
        </a:accent1>
        <a:accent2>
          <a:srgbClr val="FF7575"/>
        </a:accent2>
        <a:accent3>
          <a:srgbClr val="FEF2EC"/>
        </a:accent3>
        <a:accent4>
          <a:srgbClr val="000000"/>
        </a:accent4>
        <a:accent5>
          <a:srgbClr val="B5D5FE"/>
        </a:accent5>
        <a:accent6>
          <a:srgbClr val="E76969"/>
        </a:accent6>
        <a:hlink>
          <a:srgbClr val="FFC319"/>
        </a:hlink>
        <a:folHlink>
          <a:srgbClr val="A8D02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876</TotalTime>
  <Words>622</Words>
  <Application>Microsoft Office PowerPoint</Application>
  <PresentationFormat>Экран (4:3)</PresentationFormat>
  <Paragraphs>167</Paragraphs>
  <Slides>18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general_ani</vt:lpstr>
      <vt:lpstr>День  правовых знаний</vt:lpstr>
      <vt:lpstr>Презентация PowerPoint</vt:lpstr>
      <vt:lpstr>Всеобщая  декларация прав человека,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Если нарушены ваши права,можно обратиться</vt:lpstr>
      <vt:lpstr>Ты и Центр!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муха</dc:creator>
  <cp:lastModifiedBy>Альбина</cp:lastModifiedBy>
  <cp:revision>86</cp:revision>
  <cp:lastPrinted>2015-10-05T13:15:33Z</cp:lastPrinted>
  <dcterms:created xsi:type="dcterms:W3CDTF">2010-08-29T15:49:59Z</dcterms:created>
  <dcterms:modified xsi:type="dcterms:W3CDTF">2020-12-15T02:02:19Z</dcterms:modified>
</cp:coreProperties>
</file>