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315" r:id="rId4"/>
    <p:sldId id="292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260" r:id="rId16"/>
    <p:sldId id="300" r:id="rId17"/>
    <p:sldId id="296" r:id="rId18"/>
    <p:sldId id="285" r:id="rId1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35CA1C"/>
    <a:srgbClr val="F20C4E"/>
    <a:srgbClr val="40C040"/>
    <a:srgbClr val="00CC00"/>
    <a:srgbClr val="ECCE18"/>
    <a:srgbClr val="8398D3"/>
    <a:srgbClr val="339966"/>
    <a:srgbClr val="F127D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436" autoAdjust="0"/>
  </p:normalViewPr>
  <p:slideViewPr>
    <p:cSldViewPr>
      <p:cViewPr>
        <p:scale>
          <a:sx n="119" d="100"/>
          <a:sy n="119" d="100"/>
        </p:scale>
        <p:origin x="-27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228E0-DB39-43DF-B879-067D51CD6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22846-C414-4CBE-AA51-69CB63B70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2846-C414-4CBE-AA51-69CB63B703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1CAF1-5E18-47A7-98E2-33892C064776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9197F28-1FD4-48E6-BD07-A51BA9DD6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3D0B-C10A-4D91-9F2D-D114DF958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9ACB-E713-4C80-B6EE-A8566DAB0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CC7B9-434A-4072-BEC6-58CCB9BE6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E54C29-ED8B-4EB0-A1F9-8A6CFFA3C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99702-55A2-42FD-8668-809229909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DC758-5913-4EBA-820B-34F5C1D02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0638E4-041B-4C01-8CCC-1A9C8FEAB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FED5-E1C5-4C9F-BCB5-204439FCB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DA318-2483-4D76-B590-1580F3413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D239E-CA39-48B5-952B-A0F4612AD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14D7-2A47-4AA9-AD15-98C6A2510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B64C-34AF-49F4-A6E4-24056CAD5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5BE5-1043-49E5-B0D3-3339CEC5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30A8-94F3-4E4E-8AA2-E60506103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90EA-B6E4-4C06-BF1D-9AF5A3E1B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0BBF9F-2986-4423-BBAC-613CD4AD92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fdeti.ru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ti.gov.ru/contacts/kanz" TargetMode="External"/><Relationship Id="rId2" Type="http://schemas.openxmlformats.org/officeDocument/2006/relationships/hyperlink" Target="mailto:&#1040;&#1085;&#1085;&#1072;obr@deti.gov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slide" Target="slide6.xml"/><Relationship Id="rId4" Type="http://schemas.openxmlformats.org/officeDocument/2006/relationships/hyperlink" Target="mailto:rebenok.irk@mail.r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3000396" cy="1357322"/>
          </a:xfrm>
          <a:solidFill>
            <a:schemeClr val="accent3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По правам </a:t>
            </a:r>
          </a:p>
          <a:p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ребенка</a:t>
            </a:r>
            <a:endParaRPr lang="ru-RU" sz="3600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85720" y="2357430"/>
            <a:ext cx="5572164" cy="1470025"/>
          </a:xfrm>
        </p:spPr>
        <p:txBody>
          <a:bodyPr/>
          <a:lstStyle/>
          <a:p>
            <a:r>
              <a:rPr lang="ru-RU" sz="6600" dirty="0" smtClean="0">
                <a:solidFill>
                  <a:srgbClr val="F20C4E"/>
                </a:solidFill>
                <a:latin typeface="Bookman Old Style" pitchFamily="18" charset="0"/>
              </a:rPr>
              <a:t>День </a:t>
            </a:r>
            <a:br>
              <a:rPr lang="ru-RU" sz="6600" dirty="0" smtClean="0">
                <a:solidFill>
                  <a:srgbClr val="F20C4E"/>
                </a:solidFill>
                <a:latin typeface="Bookman Old Style" pitchFamily="18" charset="0"/>
              </a:rPr>
            </a:br>
            <a:r>
              <a:rPr lang="ru-RU" sz="6600" dirty="0" smtClean="0">
                <a:solidFill>
                  <a:srgbClr val="F20C4E"/>
                </a:solidFill>
                <a:latin typeface="Bookman Old Style" pitchFamily="18" charset="0"/>
              </a:rPr>
              <a:t>правовых знаний</a:t>
            </a:r>
            <a:endParaRPr lang="en-US" sz="6600" dirty="0">
              <a:solidFill>
                <a:srgbClr val="F20C4E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494116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Выполнили члены школьного самоуправления: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Шубина Алина, 8в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Николаева Зинаида, 8а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</a:t>
            </a:r>
            <a:r>
              <a:rPr lang="ru-RU" b="1" dirty="0" smtClean="0">
                <a:latin typeface="Georgia" pitchFamily="18" charset="0"/>
              </a:rPr>
              <a:t>14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500042"/>
            <a:ext cx="5786712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ПРАВО НА СВОБОДУ МЫСЛИ,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СОВЕСТИ И РЕЛИГИИ…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 descr="C:\Documents and Settings\Admin\Рабочий стол\ОВМ к ПРАВУ\карт\жизнтьллджд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6183766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65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</a:t>
            </a:r>
            <a:r>
              <a:rPr lang="ru-RU" b="1" dirty="0" smtClean="0">
                <a:latin typeface="Georgia" pitchFamily="18" charset="0"/>
              </a:rPr>
              <a:t>16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128" y="548680"/>
            <a:ext cx="5544338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НИ ОДИН РЕБЕНОК НЕ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МОЖЕТ БЫТЬ ОБЬЕКТОМ</a:t>
            </a:r>
            <a:b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ПРОИЗВОЛЬНОГО ИЛИ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НЕЗАКОННОГО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ВМЕШАТЕЛЬСТВА В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ОСУЩЕСТВЛЕНИИ ЕГО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ПРАВА НА ЛИЧНУЮ ЖИЗНЬ,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СЕМЕЙНУЮ ЖИЗНЬ,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НЕПРИКОСНОВЕННОСТЬ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ЖИЛИЩА…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146" name="Picture 2" descr="C:\Documents and Settings\Admin\Рабочий стол\33a468623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\Рабочий стол\ARKAN_protection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321160"/>
            <a:ext cx="3822123" cy="253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77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</a:t>
            </a:r>
            <a:r>
              <a:rPr lang="ru-RU" b="1" dirty="0" smtClean="0">
                <a:latin typeface="Georgia" pitchFamily="18" charset="0"/>
              </a:rPr>
              <a:t>28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428604"/>
            <a:ext cx="527041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ПРАВО НА ОБРАЗОВАНИЕ…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3" descr="C:\Documents and Settings\Admin\Рабочий стол\ОВМ к ПРАВУ\карт\образ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318518"/>
            <a:ext cx="3690940" cy="5694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Admin\Рабочий стол\ОВМ к ПРАВУ\карт\обрапзование5676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217" y="1571612"/>
            <a:ext cx="3283783" cy="3338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Admin\Рабочий стол\ОВМ к ПРАВУ\карт\об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3006323" cy="4008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5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o_pogod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4099"/>
            <a:ext cx="6286512" cy="447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СТАТЬЯ 37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428604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РЕБЕНОК НЕ МОЖЕТ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БЫТЬ ПОДВЕРГНУТ ПЫТКАМ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ИЛИ ДР. ЖЕСТОКИМ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НАКАЗАНИЯМ…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90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Admin\Рабочий стол\ОВМ к ПРАВУ\карт\ребе68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3786214" cy="2843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Рабочий стол\ОВМ к ПРАВУ\карт\передв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909646"/>
            <a:ext cx="4643438" cy="348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15074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СТАТЬЯ 31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2036" y="515377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ПРАВО НА ОТДЫХ И ДОСУГ 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 descr="C:\Documents and Settings\Admin\Рабочий стол\ОВМ к ПРАВУ\карт\отдыххххххххххх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68264"/>
            <a:ext cx="4786314" cy="358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2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638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Если нарушены ваши </a:t>
            </a:r>
            <a:r>
              <a:rPr lang="ru-RU" sz="40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права,можно</a:t>
            </a:r>
            <a:r>
              <a:rPr lang="ru-RU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обратиться</a:t>
            </a:r>
            <a:endParaRPr lang="en-US" sz="4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0419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973517"/>
            <a:ext cx="2174502" cy="2176208"/>
          </a:xfrm>
          <a:prstGeom prst="rect">
            <a:avLst/>
          </a:prstGeom>
          <a:noFill/>
        </p:spPr>
      </p:pic>
      <p:pic>
        <p:nvPicPr>
          <p:cNvPr id="60420" name="Picture 4" descr="LB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06613"/>
            <a:ext cx="2146300" cy="2146300"/>
          </a:xfrm>
          <a:prstGeom prst="rect">
            <a:avLst/>
          </a:prstGeom>
          <a:noFill/>
        </p:spPr>
      </p:pic>
      <p:pic>
        <p:nvPicPr>
          <p:cNvPr id="60421" name="Picture 5" descr="O_chevron001"/>
          <p:cNvPicPr>
            <a:picLocks noChangeAspect="1" noChangeArrowheads="1"/>
          </p:cNvPicPr>
          <p:nvPr/>
        </p:nvPicPr>
        <p:blipFill>
          <a:blip r:embed="rId5" cstate="email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38" y="2860675"/>
            <a:ext cx="517525" cy="582613"/>
          </a:xfrm>
          <a:prstGeom prst="rect">
            <a:avLst/>
          </a:prstGeom>
          <a:noFill/>
        </p:spPr>
      </p:pic>
      <p:pic>
        <p:nvPicPr>
          <p:cNvPr id="60422" name="Picture 6" descr="O_chevron001"/>
          <p:cNvPicPr>
            <a:picLocks noChangeAspect="1" noChangeArrowheads="1"/>
          </p:cNvPicPr>
          <p:nvPr/>
        </p:nvPicPr>
        <p:blipFill>
          <a:blip r:embed="rId5" cstate="email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2782888"/>
            <a:ext cx="517525" cy="582612"/>
          </a:xfrm>
          <a:prstGeom prst="rect">
            <a:avLst/>
          </a:prstGeom>
          <a:noFill/>
        </p:spPr>
      </p:pic>
      <p:pic>
        <p:nvPicPr>
          <p:cNvPr id="60423" name="Picture 7" descr="YG_circl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2350" y="2130425"/>
            <a:ext cx="2182813" cy="21828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3000372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К родителям</a:t>
            </a:r>
            <a:endParaRPr lang="ru-RU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1547" y="2928934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К педагогу</a:t>
            </a:r>
            <a:endParaRPr lang="ru-RU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522" y="2786059"/>
            <a:ext cx="230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К ответственному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по </a:t>
            </a:r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охране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прав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детства</a:t>
            </a:r>
            <a:endParaRPr lang="ru-RU" sz="1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4919867" y="1340768"/>
            <a:ext cx="4116629" cy="1175602"/>
          </a:xfrm>
          <a:prstGeom prst="wedgeRoundRectCallout">
            <a:avLst>
              <a:gd name="adj1" fmla="val 4736"/>
              <a:gd name="adj2" fmla="val 61052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b="1" dirty="0" err="1" smtClean="0"/>
              <a:t>Сагадарова</a:t>
            </a:r>
            <a:r>
              <a:rPr lang="ru-RU" sz="1200" b="1" dirty="0" smtClean="0"/>
              <a:t> Валентина Владимировна </a:t>
            </a:r>
            <a:r>
              <a:rPr lang="ru-RU" sz="1200" b="1" dirty="0"/>
              <a:t> </a:t>
            </a:r>
            <a:br>
              <a:rPr lang="ru-RU" sz="1200" b="1" dirty="0"/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(Председатель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Комиссии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делам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несовершеннолетних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защите их прав при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администрации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Аларского района</a:t>
            </a:r>
          </a:p>
          <a:p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89041505473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9" name="Picture 6" descr="O_chevron001"/>
          <p:cNvPicPr>
            <a:picLocks noChangeAspect="1" noChangeArrowheads="1"/>
          </p:cNvPicPr>
          <p:nvPr/>
        </p:nvPicPr>
        <p:blipFill>
          <a:blip r:embed="rId5" cstate="email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05117">
            <a:off x="5274221" y="3954394"/>
            <a:ext cx="517525" cy="582612"/>
          </a:xfrm>
          <a:prstGeom prst="rect">
            <a:avLst/>
          </a:prstGeom>
          <a:noFill/>
        </p:spPr>
      </p:pic>
      <p:pic>
        <p:nvPicPr>
          <p:cNvPr id="20" name="Picture 3" descr="RY_circle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2024062" cy="20256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786446" y="4929198"/>
            <a:ext cx="166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К участковому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полицейскому</a:t>
            </a:r>
            <a:endParaRPr lang="ru-RU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5143504" y="3571876"/>
            <a:ext cx="4000496" cy="1071570"/>
          </a:xfrm>
          <a:prstGeom prst="wedgeRoundRectCallout">
            <a:avLst>
              <a:gd name="adj1" fmla="val -15235"/>
              <a:gd name="adj2" fmla="val 728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Кормилицын  Владислав Андреевич </a:t>
            </a:r>
            <a:endParaRPr lang="ru-RU" dirty="0" smtClean="0"/>
          </a:p>
          <a:p>
            <a:r>
              <a:rPr lang="ru-RU" sz="1200" i="1" dirty="0" smtClean="0"/>
              <a:t>(Участковый уполномоченный</a:t>
            </a:r>
            <a:r>
              <a:rPr lang="ru-RU" sz="1200" i="1" dirty="0" smtClean="0"/>
              <a:t>)</a:t>
            </a:r>
          </a:p>
          <a:p>
            <a:r>
              <a:rPr lang="ru-RU" sz="1200" i="1" dirty="0" smtClean="0"/>
              <a:t>89027668662</a:t>
            </a:r>
            <a:endParaRPr lang="ru-RU" sz="1200" i="1" dirty="0" smtClean="0"/>
          </a:p>
        </p:txBody>
      </p:sp>
      <p:pic>
        <p:nvPicPr>
          <p:cNvPr id="23" name="Picture 3" descr="RY_circle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286256"/>
            <a:ext cx="2024062" cy="2025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5984" y="5072074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А также…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4" name="Picture 6" descr="O_chevron001"/>
          <p:cNvPicPr>
            <a:picLocks noChangeAspect="1" noChangeArrowheads="1"/>
          </p:cNvPicPr>
          <p:nvPr/>
        </p:nvPicPr>
        <p:blipFill>
          <a:blip r:embed="rId5" cstate="email">
            <a:lum bright="6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25105">
            <a:off x="3627642" y="4014757"/>
            <a:ext cx="517525" cy="582612"/>
          </a:xfrm>
          <a:prstGeom prst="rect">
            <a:avLst/>
          </a:prstGeom>
          <a:noFill/>
        </p:spPr>
      </p:pic>
      <p:sp>
        <p:nvSpPr>
          <p:cNvPr id="38" name="Скругленная прямоугольная выноска 37"/>
          <p:cNvSpPr/>
          <p:nvPr/>
        </p:nvSpPr>
        <p:spPr bwMode="auto">
          <a:xfrm>
            <a:off x="395194" y="4798464"/>
            <a:ext cx="4500594" cy="1857388"/>
          </a:xfrm>
          <a:prstGeom prst="wedgeRoundRectCallout">
            <a:avLst>
              <a:gd name="adj1" fmla="val 5147"/>
              <a:gd name="adj2" fmla="val 62500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Можно воспользоваться интернетом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 задать свои вопросы по данной теме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а сайтах</a:t>
            </a:r>
          </a:p>
          <a:p>
            <a:r>
              <a:rPr lang="en-US" sz="1400" b="1" i="1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hlinkClick r:id="rId8"/>
              </a:rPr>
              <a:t>http://www.rfdeti.ru/</a:t>
            </a:r>
            <a:endParaRPr lang="ru-RU" sz="1400" b="1" i="1" u="sng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285720" y="2000240"/>
            <a:ext cx="5214974" cy="40005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1100" dirty="0" smtClean="0"/>
              <a:t> </a:t>
            </a:r>
            <a:r>
              <a:rPr lang="ru-RU" sz="1200" b="1" dirty="0" smtClean="0"/>
              <a:t>право получить образование бесплатно;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право выбрать кружок, где будешь учиться,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</a:t>
            </a:r>
            <a:r>
              <a:rPr lang="en-US" sz="1200" b="1" i="1" dirty="0" smtClean="0"/>
              <a:t>(</a:t>
            </a:r>
            <a:r>
              <a:rPr lang="ru-RU" sz="1200" b="1" dirty="0" smtClean="0"/>
              <a:t>право обучаться по общей учебной программе,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право на уважение твоего человеческого достоинства,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1200" b="1" dirty="0" smtClean="0"/>
              <a:t> </a:t>
            </a:r>
            <a:r>
              <a:rPr lang="ru-RU" sz="1200" b="1" dirty="0" smtClean="0"/>
              <a:t>на свободу совести, информации, </a:t>
            </a:r>
            <a:endParaRPr lang="en-US" sz="1200" b="1" dirty="0" smtClean="0"/>
          </a:p>
          <a:p>
            <a:pPr algn="l">
              <a:defRPr/>
            </a:pPr>
            <a:r>
              <a:rPr lang="en-US" sz="1200" b="1" dirty="0" smtClean="0"/>
              <a:t>     </a:t>
            </a:r>
            <a:r>
              <a:rPr lang="ru-RU" sz="1200" b="1" dirty="0" smtClean="0"/>
              <a:t>на свободное выражение твоих мнений и убеждений</a:t>
            </a:r>
            <a:r>
              <a:rPr lang="ru-RU" sz="1100" b="1" dirty="0" smtClean="0"/>
              <a:t>;</a:t>
            </a:r>
            <a:endParaRPr lang="ru-RU" sz="1100" b="1" dirty="0"/>
          </a:p>
        </p:txBody>
      </p:sp>
      <p:sp>
        <p:nvSpPr>
          <p:cNvPr id="6151" name="AutoShape 14"/>
          <p:cNvSpPr>
            <a:spLocks noChangeArrowheads="1"/>
          </p:cNvSpPr>
          <p:nvPr/>
        </p:nvSpPr>
        <p:spPr bwMode="ltGray">
          <a:xfrm>
            <a:off x="500034" y="1571612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ltGray">
          <a:xfrm>
            <a:off x="571472" y="1500174"/>
            <a:ext cx="2273300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28662" y="357166"/>
            <a:ext cx="482918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Ты и Центр!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571612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Твои права:</a:t>
            </a:r>
            <a:endParaRPr lang="ru-RU" sz="2000" b="1" dirty="0">
              <a:solidFill>
                <a:schemeClr val="bg1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428992" y="2000240"/>
            <a:ext cx="3500462" cy="40005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1200" dirty="0" smtClean="0"/>
              <a:t> </a:t>
            </a:r>
            <a:r>
              <a:rPr lang="ru-RU" sz="1200" b="1" dirty="0" smtClean="0"/>
              <a:t>соблюдать устав общеобразовательного </a:t>
            </a:r>
            <a:endParaRPr lang="en-US" sz="1200" b="1" dirty="0" smtClean="0"/>
          </a:p>
          <a:p>
            <a:pPr algn="l">
              <a:defRPr/>
            </a:pPr>
            <a:r>
              <a:rPr lang="ru-RU" sz="1200" b="1" dirty="0" smtClean="0"/>
              <a:t>    учреждения (</a:t>
            </a:r>
            <a:r>
              <a:rPr lang="ru-RU" sz="1200" b="1" i="1" dirty="0" smtClean="0"/>
              <a:t>кстати, из этого следует,</a:t>
            </a:r>
            <a:endParaRPr lang="en-US" sz="1200" b="1" i="1" dirty="0" smtClean="0"/>
          </a:p>
          <a:p>
            <a:pPr algn="l">
              <a:defRPr/>
            </a:pPr>
            <a:r>
              <a:rPr lang="ru-RU" sz="1200" b="1" i="1" dirty="0" smtClean="0"/>
              <a:t>    что каждый ученик должен быть </a:t>
            </a:r>
            <a:endParaRPr lang="en-US" sz="1200" b="1" i="1" dirty="0" smtClean="0"/>
          </a:p>
          <a:p>
            <a:pPr algn="l">
              <a:defRPr/>
            </a:pPr>
            <a:r>
              <a:rPr lang="ru-RU" sz="1200" b="1" i="1" dirty="0" smtClean="0"/>
              <a:t>    ознакомлен с этим документом);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добросовестно учиться;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бережно относиться к имуществу Центра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sz="1200" b="1" dirty="0" smtClean="0"/>
              <a:t> </a:t>
            </a:r>
            <a:r>
              <a:rPr lang="ru-RU" sz="1200" b="1" dirty="0" smtClean="0"/>
              <a:t>уважать честь и достоинство других </a:t>
            </a:r>
            <a:endParaRPr lang="en-US" sz="1200" b="1" dirty="0" smtClean="0"/>
          </a:p>
          <a:p>
            <a:pPr algn="l">
              <a:defRPr/>
            </a:pPr>
            <a:r>
              <a:rPr lang="ru-RU" sz="1200" b="1" dirty="0" smtClean="0"/>
              <a:t>    учеников и </a:t>
            </a:r>
            <a:r>
              <a:rPr lang="ru-RU" sz="1200" b="1" dirty="0" smtClean="0"/>
              <a:t>работников;</a:t>
            </a:r>
            <a:endParaRPr lang="ru-RU" sz="1200" b="1" dirty="0" smtClean="0"/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выполнять требования работников Центра</a:t>
            </a:r>
            <a:endParaRPr lang="en-US" sz="1200" b="1" dirty="0" smtClean="0"/>
          </a:p>
          <a:p>
            <a:pPr algn="l">
              <a:defRPr/>
            </a:pPr>
            <a:r>
              <a:rPr lang="ru-RU" sz="1200" b="1" dirty="0" smtClean="0"/>
              <a:t>    по соблюдению правил внутреннего </a:t>
            </a:r>
            <a:endParaRPr lang="en-US" sz="1200" b="1" dirty="0" smtClean="0"/>
          </a:p>
          <a:p>
            <a:pPr algn="l">
              <a:defRPr/>
            </a:pPr>
            <a:r>
              <a:rPr lang="ru-RU" sz="1200" b="1" dirty="0" smtClean="0"/>
              <a:t>    распорядка.</a:t>
            </a:r>
            <a:endParaRPr lang="ru-RU" sz="1200" b="1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00430" y="1500174"/>
            <a:ext cx="2355850" cy="595313"/>
            <a:chOff x="2000" y="1252"/>
            <a:chExt cx="1484" cy="375"/>
          </a:xfrm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ltGray">
            <a:xfrm>
              <a:off x="2000" y="1297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ltGray">
            <a:xfrm>
              <a:off x="2045" y="1252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71868" y="1643050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Твои обязанности:</a:t>
            </a:r>
            <a:endParaRPr lang="ru-RU" sz="1600" b="1" dirty="0">
              <a:solidFill>
                <a:schemeClr val="bg1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6156176" y="2000240"/>
            <a:ext cx="2789399" cy="40005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1200" dirty="0" smtClean="0"/>
              <a:t> </a:t>
            </a:r>
            <a:r>
              <a:rPr lang="ru-RU" sz="1200" b="1" dirty="0" smtClean="0"/>
              <a:t>выполнять устав</a:t>
            </a:r>
          </a:p>
          <a:p>
            <a:pPr algn="l">
              <a:defRPr/>
            </a:pPr>
            <a:r>
              <a:rPr lang="ru-RU" sz="1200" b="1" dirty="0" smtClean="0"/>
              <a:t>   общеобразовательного </a:t>
            </a:r>
          </a:p>
          <a:p>
            <a:pPr algn="l">
              <a:defRPr/>
            </a:pPr>
            <a:r>
              <a:rPr lang="ru-RU" sz="1200" b="1" dirty="0" smtClean="0"/>
              <a:t>    учреждения;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 соблюдать должностные</a:t>
            </a:r>
          </a:p>
          <a:p>
            <a:pPr algn="l">
              <a:defRPr/>
            </a:pPr>
            <a:r>
              <a:rPr lang="ru-RU" sz="1200" b="1" dirty="0" smtClean="0"/>
              <a:t>      инструкции, правила </a:t>
            </a:r>
          </a:p>
          <a:p>
            <a:pPr algn="l">
              <a:defRPr/>
            </a:pPr>
            <a:r>
              <a:rPr lang="ru-RU" sz="1200" b="1" dirty="0" smtClean="0"/>
              <a:t>      внутреннего распорядка;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 охранять жизнь</a:t>
            </a:r>
          </a:p>
          <a:p>
            <a:pPr algn="l">
              <a:defRPr/>
            </a:pPr>
            <a:r>
              <a:rPr lang="ru-RU" sz="1200" b="1" dirty="0" smtClean="0"/>
              <a:t>     и здоровье детей;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защищать ребенка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от всех форм </a:t>
            </a:r>
          </a:p>
          <a:p>
            <a:pPr algn="l">
              <a:defRPr/>
            </a:pPr>
            <a:r>
              <a:rPr lang="ru-RU" sz="1200" b="1" dirty="0" smtClean="0"/>
              <a:t>  физического и психического</a:t>
            </a:r>
          </a:p>
          <a:p>
            <a:pPr algn="l">
              <a:defRPr/>
            </a:pPr>
            <a:r>
              <a:rPr lang="ru-RU" sz="1200" b="1" dirty="0" smtClean="0"/>
              <a:t>   насилия;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1200" b="1" dirty="0" smtClean="0"/>
              <a:t>  обладать профессиональными</a:t>
            </a:r>
          </a:p>
          <a:p>
            <a:pPr algn="l">
              <a:defRPr/>
            </a:pPr>
            <a:r>
              <a:rPr lang="ru-RU" sz="1200" b="1" dirty="0" smtClean="0"/>
              <a:t>       умениями, </a:t>
            </a:r>
          </a:p>
          <a:p>
            <a:pPr algn="l">
              <a:defRPr/>
            </a:pPr>
            <a:r>
              <a:rPr lang="ru-RU" sz="1200" b="1" dirty="0" smtClean="0"/>
              <a:t> постоянно их совершенствовать.</a:t>
            </a:r>
            <a:endParaRPr lang="ru-RU" sz="12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00826" y="1571612"/>
            <a:ext cx="2355850" cy="523875"/>
            <a:chOff x="3964" y="2071"/>
            <a:chExt cx="1484" cy="330"/>
          </a:xfrm>
        </p:grpSpPr>
        <p:sp>
          <p:nvSpPr>
            <p:cNvPr id="6156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500826" y="1643050"/>
            <a:ext cx="2388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Обязанности педагога</a:t>
            </a:r>
            <a:endParaRPr lang="ru-RU" sz="1400" b="1" dirty="0">
              <a:solidFill>
                <a:schemeClr val="bg1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Управляющая кнопка: назад 17">
            <a:hlinkClick r:id="rId2" action="ppaction://hlinksldjump" highlightClick="1"/>
          </p:cNvPr>
          <p:cNvSpPr/>
          <p:nvPr/>
        </p:nvSpPr>
        <p:spPr bwMode="auto">
          <a:xfrm>
            <a:off x="8072462" y="6143644"/>
            <a:ext cx="857224" cy="50004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77" grpId="0" animBg="1"/>
      <p:bldP spid="15" grpId="0"/>
      <p:bldP spid="11267" grpId="0" animBg="1"/>
      <p:bldP spid="16" grpId="0"/>
      <p:bldP spid="11268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71480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Уполномоченный при Президенте РФ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по правам ребенка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Кузнецова Анна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  <a:hlinkClick r:id="rId2"/>
            </a:endParaRP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obr@deti.gov.ru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hlinkClick r:id="rId3" tooltip="Перейти на страницу"/>
              </a:rPr>
              <a:t>http://deti.gov.ru/contacts/kanz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4288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Уполномоченный по правам ребенка в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Иркутской области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Семенова Светлана Николаевна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hlinkClick r:id="rId4"/>
              </a:rPr>
              <a:t>rebenok.irk@mail.ru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73952341917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 bwMode="auto">
          <a:xfrm>
            <a:off x="8143900" y="6286520"/>
            <a:ext cx="785818" cy="428628"/>
          </a:xfrm>
          <a:prstGeom prst="actionButtonBackPrevious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C:\Users\Альбина\Pictures\GnGnSptdtoXjiGpY7Rxw-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48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851920" y="3983446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Детские телефоны доверия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+7 (3952) 24-18-45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8-800-2000-122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8-800-3504-050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B:\права ребенка\488735-e8c3a7cd14429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2848901" cy="28098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290719"/>
            <a:ext cx="4692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Твой возраст -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твои права!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Только родившись, человек приобретает по закону </a:t>
            </a:r>
            <a:r>
              <a:rPr lang="ru-RU" sz="2400" u="sng" dirty="0" smtClean="0">
                <a:solidFill>
                  <a:srgbClr val="006600"/>
                </a:solidFill>
              </a:rPr>
              <a:t>способность иметь права и нести обязанности </a:t>
            </a:r>
            <a:r>
              <a:rPr lang="ru-RU" sz="2400" dirty="0" smtClean="0">
                <a:solidFill>
                  <a:srgbClr val="006600"/>
                </a:solidFill>
              </a:rPr>
              <a:t>- конституционные, семейные, гражданские, трудовые и т.д. Однако их реальное осуществление возможно лишь по мере взросления ребенка. С каждым годом объем твоей </a:t>
            </a:r>
            <a:r>
              <a:rPr lang="ru-RU" sz="2400" b="1" u="sng" dirty="0" smtClean="0">
                <a:solidFill>
                  <a:srgbClr val="006600"/>
                </a:solidFill>
              </a:rPr>
              <a:t>дееспособности*</a:t>
            </a:r>
            <a:r>
              <a:rPr lang="ru-RU" sz="2400" u="sng" dirty="0" smtClean="0">
                <a:solidFill>
                  <a:srgbClr val="006600"/>
                </a:solidFill>
              </a:rPr>
              <a:t> </a:t>
            </a:r>
            <a:r>
              <a:rPr lang="ru-RU" sz="2400" dirty="0" smtClean="0">
                <a:solidFill>
                  <a:srgbClr val="006600"/>
                </a:solidFill>
              </a:rPr>
              <a:t>(способности своими действиями приобретать и осуществлять права, создавать для себя обязанности и исполнять их) увеличивается. И так же, как сосуд наполняется жидкостью до верха, так и дееспособность становится полной к 18 годам и вы становитесь </a:t>
            </a:r>
            <a:r>
              <a:rPr lang="ru-RU" sz="2400" b="1" dirty="0" smtClean="0">
                <a:solidFill>
                  <a:srgbClr val="006600"/>
                </a:solidFill>
              </a:rPr>
              <a:t>совершеннолетними.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927100"/>
          </a:xfrm>
        </p:spPr>
        <p:txBody>
          <a:bodyPr/>
          <a:lstStyle/>
          <a:p>
            <a:pPr algn="ctr"/>
            <a:r>
              <a:rPr lang="ru-RU" sz="4000" dirty="0" smtClean="0"/>
              <a:t>Всеобщая </a:t>
            </a:r>
            <a:br>
              <a:rPr lang="ru-RU" sz="4000" dirty="0" smtClean="0"/>
            </a:br>
            <a:r>
              <a:rPr lang="ru-RU" sz="4000" dirty="0" smtClean="0"/>
              <a:t>декларация прав </a:t>
            </a:r>
            <a:r>
              <a:rPr lang="ru-RU" sz="4000" u="sng" dirty="0" smtClean="0"/>
              <a:t>человека,</a:t>
            </a:r>
            <a:endParaRPr lang="en-US" sz="4000" u="sng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</a:rPr>
              <a:t>принята Генеральной Ассамблеей ООН 10 декабря 1948 года.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Теперь этот день (10 декабря) отмечается во многих странах как День прав человека. 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Всеобщей декларации права человека носят всеобщий характер, т.е. относятся ко всем людям независимо их возраста, как к взрослым, так и к детям. </a:t>
            </a:r>
          </a:p>
        </p:txBody>
      </p:sp>
    </p:spTree>
    <p:extLst>
      <p:ext uri="{BB962C8B-B14F-4D97-AF65-F5344CB8AC3E}">
        <p14:creationId xmlns:p14="http://schemas.microsoft.com/office/powerpoint/2010/main" val="26892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714356"/>
            <a:ext cx="86439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Ровно через 30 лет со времени принятия этой Декларации, 20 ноября1989 года была принята </a:t>
            </a:r>
            <a:r>
              <a:rPr lang="ru-RU" sz="2400" b="1" u="sng" dirty="0" smtClean="0">
                <a:solidFill>
                  <a:schemeClr val="tx2"/>
                </a:solidFill>
                <a:latin typeface="Bookman Old Style" pitchFamily="18" charset="0"/>
              </a:rPr>
              <a:t>Конвенция о правах ребенка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. </a:t>
            </a:r>
          </a:p>
          <a:p>
            <a:pPr algn="l" eaLnBrk="1" hangingPunct="1"/>
            <a:endParaRPr lang="ru-RU" sz="2000" b="1" dirty="0" smtClean="0">
              <a:solidFill>
                <a:srgbClr val="339966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ru-RU" sz="2000" b="1" dirty="0" smtClean="0">
                <a:solidFill>
                  <a:srgbClr val="339966"/>
                </a:solidFill>
                <a:latin typeface="Bookman Old Style" pitchFamily="18" charset="0"/>
              </a:rPr>
              <a:t>Конвенция, как международный документ, отличается от Декларации тем, что </a:t>
            </a:r>
          </a:p>
          <a:p>
            <a:pPr algn="l" eaLnBrk="1" hangingPunct="1"/>
            <a:endParaRPr lang="ru-RU" sz="2400" b="1" u="sng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ru-RU" sz="2400" b="1" u="sng" dirty="0" smtClean="0">
                <a:solidFill>
                  <a:srgbClr val="000066"/>
                </a:solidFill>
                <a:latin typeface="Bookman Old Style" pitchFamily="18" charset="0"/>
              </a:rPr>
              <a:t>Декларации</a:t>
            </a:r>
            <a:r>
              <a:rPr lang="ru-RU" sz="2400" b="1" dirty="0" smtClean="0">
                <a:solidFill>
                  <a:srgbClr val="000066"/>
                </a:solidFill>
                <a:latin typeface="Bookman Old Style" pitchFamily="18" charset="0"/>
              </a:rPr>
              <a:t>  являются </a:t>
            </a:r>
            <a:r>
              <a:rPr lang="ru-RU" sz="2400" b="1" u="sng" dirty="0" smtClean="0">
                <a:solidFill>
                  <a:srgbClr val="000066"/>
                </a:solidFill>
                <a:latin typeface="Bookman Old Style" pitchFamily="18" charset="0"/>
              </a:rPr>
              <a:t>призывами</a:t>
            </a:r>
            <a:r>
              <a:rPr lang="ru-RU" sz="2400" b="1" dirty="0" smtClean="0">
                <a:solidFill>
                  <a:srgbClr val="000066"/>
                </a:solidFill>
                <a:latin typeface="Bookman Old Style" pitchFamily="18" charset="0"/>
              </a:rPr>
              <a:t> к народам и государством соблюдать записанные в них положения.</a:t>
            </a:r>
            <a:r>
              <a:rPr lang="ru-RU" sz="2400" b="1" dirty="0" smtClean="0">
                <a:latin typeface="Bookman Old Style" pitchFamily="18" charset="0"/>
              </a:rPr>
              <a:t>                       </a:t>
            </a:r>
          </a:p>
          <a:p>
            <a:pPr algn="l" eaLnBrk="1" hangingPunct="1"/>
            <a:endParaRPr lang="ru-RU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Конвенции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, если они подписаны представителем государства,  являются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обязательством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данного государства точно следовать этому международному договору.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3213" y="311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 i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8750" y="239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14282" y="1500174"/>
            <a:ext cx="46815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ТОЛЬКО РОДИВШИСЬ,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 ЧЕЛОВЕК ПРИОБРЕТАЕТ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ПО ЗАКОНУ СПОСОБНОСТЬ </a:t>
            </a:r>
          </a:p>
          <a:p>
            <a:pPr algn="ctr"/>
            <a:r>
              <a:rPr lang="ru-RU" sz="2800" b="1" u="sng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ИМЕТЬ ПРАВА И НЕСТИ </a:t>
            </a:r>
          </a:p>
          <a:p>
            <a:pPr algn="ctr"/>
            <a:r>
              <a:rPr lang="ru-RU" sz="2800" b="1" u="sng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ОБЯЗАННОСТИ -</a:t>
            </a:r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 КОНСТИТУЦИОННЫЕ,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 СЕМЕЙНЫЕ, ГРАЖДАНСКИЕ,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33CCFF"/>
                </a:solidFill>
                <a:latin typeface="Constantia" pitchFamily="18" charset="0"/>
              </a:rPr>
              <a:t>ТРУДОВЫЕ И Т.Д.</a:t>
            </a:r>
            <a:endParaRPr lang="ru-RU" sz="2800" b="1" dirty="0">
              <a:ln w="11430"/>
              <a:solidFill>
                <a:srgbClr val="33CCFF"/>
              </a:solidFill>
              <a:latin typeface="Constantia" pitchFamily="18" charset="0"/>
            </a:endParaRPr>
          </a:p>
        </p:txBody>
      </p:sp>
      <p:pic>
        <p:nvPicPr>
          <p:cNvPr id="40968" name="Picture 8" descr="j03012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26" y="357166"/>
            <a:ext cx="2020874" cy="2775388"/>
          </a:xfrm>
          <a:prstGeom prst="rect">
            <a:avLst/>
          </a:prstGeom>
          <a:noFill/>
        </p:spPr>
      </p:pic>
      <p:pic>
        <p:nvPicPr>
          <p:cNvPr id="40969" name="Picture 9" descr="img1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443" y="3419451"/>
            <a:ext cx="3967557" cy="3438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img1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69481">
            <a:off x="4282587" y="1311158"/>
            <a:ext cx="2921058" cy="2566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rgbClr val="FFA7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15074" y="4714884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</a:t>
            </a:r>
            <a:r>
              <a:rPr lang="ru-RU" b="1" dirty="0" smtClean="0">
                <a:latin typeface="Georgia" pitchFamily="18" charset="0"/>
              </a:rPr>
              <a:t>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699" y="646035"/>
            <a:ext cx="4967770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РЕБЕНКОМ ЯВЛЯЕТСЯ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КАЖДОЕ ЧЕЛОВЕЧЕСКОЕ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СУЩЕСТВО ДО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ДОСТИЖЕНИЯ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18-ЛЕТНЕГО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ВОЗРАСТА…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Documents and Settings\Admin\Рабочий стол\ОВМ к ПРАВУ\карт\ж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643182"/>
            <a:ext cx="5333997" cy="4000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678" y="785794"/>
            <a:ext cx="527041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ПРАВО НА ЖИЗНЬ…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Documents and Settings\Admin\Рабочий стол\ОВМ к ПРАВУ\карт\ребено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468563"/>
            <a:ext cx="5851525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СТАТЬЯ 7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571480"/>
            <a:ext cx="5279009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ПРАВО НА ИМЯ И НА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ПРИОБРЕТЕНИЕ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ГРАЖДАНСТВА…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C:\Documents and Settings\Admin\Рабочий стол\ОВМ к ПРАВУ\карт\р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5429288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9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286512" y="485776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 СТАТЬЯ </a:t>
            </a:r>
            <a:r>
              <a:rPr lang="ru-RU" b="1" dirty="0" smtClean="0">
                <a:latin typeface="Georgia" pitchFamily="18" charset="0"/>
              </a:rPr>
              <a:t>13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500042"/>
            <a:ext cx="5743432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КАЖДЫЙ РЕБЕНОК ИМЕЕТ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ПРАВО СВОБОДНО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ВЫРАЖАТЬ СВОЁ МНЕНИЕ…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098" name="Picture 2" descr="C:\Documents and Settings\Admin\Рабочий стол\ОВМ к ПРАВУ\карт\обр6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5715040" cy="4616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932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622</Words>
  <Application>Microsoft Office PowerPoint</Application>
  <PresentationFormat>Экран (4:3)</PresentationFormat>
  <Paragraphs>167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general_ani</vt:lpstr>
      <vt:lpstr>День  правовых знаний</vt:lpstr>
      <vt:lpstr>Презентация PowerPoint</vt:lpstr>
      <vt:lpstr>Всеобщая  декларация прав человека,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нарушены ваши права,можно обратиться</vt:lpstr>
      <vt:lpstr>Ты и Центр!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муха</dc:creator>
  <cp:lastModifiedBy>Альбина</cp:lastModifiedBy>
  <cp:revision>86</cp:revision>
  <cp:lastPrinted>2015-10-05T13:15:33Z</cp:lastPrinted>
  <dcterms:created xsi:type="dcterms:W3CDTF">2010-08-29T15:49:59Z</dcterms:created>
  <dcterms:modified xsi:type="dcterms:W3CDTF">2020-12-15T02:02:19Z</dcterms:modified>
</cp:coreProperties>
</file>