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handoutMasterIdLst>
    <p:handoutMasterId r:id="rId44"/>
  </p:handoutMasterIdLst>
  <p:sldIdLst>
    <p:sldId id="279" r:id="rId3"/>
    <p:sldId id="257" r:id="rId4"/>
    <p:sldId id="258" r:id="rId5"/>
    <p:sldId id="326" r:id="rId6"/>
    <p:sldId id="280" r:id="rId7"/>
    <p:sldId id="275" r:id="rId8"/>
    <p:sldId id="327" r:id="rId9"/>
    <p:sldId id="264" r:id="rId10"/>
    <p:sldId id="265" r:id="rId11"/>
    <p:sldId id="266" r:id="rId12"/>
    <p:sldId id="325" r:id="rId13"/>
    <p:sldId id="269" r:id="rId14"/>
    <p:sldId id="281" r:id="rId15"/>
    <p:sldId id="270" r:id="rId16"/>
    <p:sldId id="283" r:id="rId17"/>
    <p:sldId id="284" r:id="rId18"/>
    <p:sldId id="286" r:id="rId19"/>
    <p:sldId id="323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324" r:id="rId31"/>
    <p:sldId id="298" r:id="rId32"/>
    <p:sldId id="315" r:id="rId33"/>
    <p:sldId id="316" r:id="rId34"/>
    <p:sldId id="299" r:id="rId35"/>
    <p:sldId id="307" r:id="rId36"/>
    <p:sldId id="300" r:id="rId37"/>
    <p:sldId id="311" r:id="rId38"/>
    <p:sldId id="306" r:id="rId39"/>
    <p:sldId id="317" r:id="rId40"/>
    <p:sldId id="313" r:id="rId41"/>
    <p:sldId id="304" r:id="rId42"/>
    <p:sldId id="314" r:id="rId43"/>
  </p:sldIdLst>
  <p:sldSz cx="16068675" cy="11698288"/>
  <p:notesSz cx="6797675" cy="9926638"/>
  <p:defaultTextStyle>
    <a:defPPr>
      <a:defRPr lang="ru-RU"/>
    </a:defPPr>
    <a:lvl1pPr marL="0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1pPr>
    <a:lvl2pPr marL="854087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2pPr>
    <a:lvl3pPr marL="1708175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3pPr>
    <a:lvl4pPr marL="2562261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4pPr>
    <a:lvl5pPr marL="3416348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5pPr>
    <a:lvl6pPr marL="4270436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6pPr>
    <a:lvl7pPr marL="5124523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7pPr>
    <a:lvl8pPr marL="5978611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8pPr>
    <a:lvl9pPr marL="6832698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84">
          <p15:clr>
            <a:srgbClr val="A4A3A4"/>
          </p15:clr>
        </p15:guide>
        <p15:guide id="2" pos="50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168E"/>
    <a:srgbClr val="202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86" y="78"/>
      </p:cViewPr>
      <p:guideLst>
        <p:guide orient="horz" pos="3684"/>
        <p:guide pos="50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9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A88D65-88D3-4E3A-838E-A5A21FA6716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09EEDB-802D-4A4B-82D1-DC4190C68D5B}">
      <dgm:prSet phldrT="[Текст]"/>
      <dgm:spPr>
        <a:solidFill>
          <a:srgbClr val="0072BC"/>
        </a:solidFill>
      </dgm:spPr>
      <dgm:t>
        <a:bodyPr/>
        <a:lstStyle/>
        <a:p>
          <a:r>
            <a:rPr lang="ru-RU" dirty="0" smtClean="0"/>
            <a:t>Об отклонении апелляции и сохранении выставленных баллов</a:t>
          </a:r>
          <a:endParaRPr lang="ru-RU" dirty="0"/>
        </a:p>
      </dgm:t>
    </dgm:pt>
    <dgm:pt modelId="{6397E04F-9244-4F8B-B712-E0259FCD7749}" type="parTrans" cxnId="{67D79C12-F918-4ED1-BB22-AAE79CCF80EA}">
      <dgm:prSet/>
      <dgm:spPr/>
      <dgm:t>
        <a:bodyPr/>
        <a:lstStyle/>
        <a:p>
          <a:endParaRPr lang="ru-RU"/>
        </a:p>
      </dgm:t>
    </dgm:pt>
    <dgm:pt modelId="{B76E73DC-D08C-41EA-B70A-F78C50F6486F}" type="sibTrans" cxnId="{67D79C12-F918-4ED1-BB22-AAE79CCF80EA}">
      <dgm:prSet/>
      <dgm:spPr/>
      <dgm:t>
        <a:bodyPr/>
        <a:lstStyle/>
        <a:p>
          <a:endParaRPr lang="ru-RU"/>
        </a:p>
      </dgm:t>
    </dgm:pt>
    <dgm:pt modelId="{B86C2AE1-D7DE-4DBA-875E-56A0F2BCEA28}">
      <dgm:prSet phldrT="[Текст]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ru-RU" dirty="0" smtClean="0"/>
            <a:t>Отсутствие технических ошибок</a:t>
          </a:r>
          <a:endParaRPr lang="ru-RU" dirty="0"/>
        </a:p>
      </dgm:t>
    </dgm:pt>
    <dgm:pt modelId="{23FE4190-4028-45A7-A943-427A6DB3229B}" type="parTrans" cxnId="{C4B0FF69-CCFB-4DAF-9655-F1B1EF426548}">
      <dgm:prSet/>
      <dgm:spPr/>
      <dgm:t>
        <a:bodyPr/>
        <a:lstStyle/>
        <a:p>
          <a:endParaRPr lang="ru-RU"/>
        </a:p>
      </dgm:t>
    </dgm:pt>
    <dgm:pt modelId="{7EF20443-CAE0-4163-80BC-5DB34012F5CD}" type="sibTrans" cxnId="{C4B0FF69-CCFB-4DAF-9655-F1B1EF426548}">
      <dgm:prSet/>
      <dgm:spPr/>
      <dgm:t>
        <a:bodyPr/>
        <a:lstStyle/>
        <a:p>
          <a:endParaRPr lang="ru-RU"/>
        </a:p>
      </dgm:t>
    </dgm:pt>
    <dgm:pt modelId="{9CE8FEA4-0034-48C5-9351-0EA202531398}">
      <dgm:prSet phldrT="[Текст]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ru-RU" dirty="0" smtClean="0"/>
            <a:t>Отсутствие ошибок оценивания работы</a:t>
          </a:r>
          <a:endParaRPr lang="ru-RU" dirty="0"/>
        </a:p>
      </dgm:t>
    </dgm:pt>
    <dgm:pt modelId="{E8796063-48CF-431E-B5D6-F3F86D34A46C}" type="parTrans" cxnId="{AD5D546B-8450-4051-AD0E-47A5B7B9AFA8}">
      <dgm:prSet/>
      <dgm:spPr/>
      <dgm:t>
        <a:bodyPr/>
        <a:lstStyle/>
        <a:p>
          <a:endParaRPr lang="ru-RU"/>
        </a:p>
      </dgm:t>
    </dgm:pt>
    <dgm:pt modelId="{3AA32D2A-098B-43CB-8F31-67F76435C3AE}" type="sibTrans" cxnId="{AD5D546B-8450-4051-AD0E-47A5B7B9AFA8}">
      <dgm:prSet/>
      <dgm:spPr/>
      <dgm:t>
        <a:bodyPr/>
        <a:lstStyle/>
        <a:p>
          <a:endParaRPr lang="ru-RU"/>
        </a:p>
      </dgm:t>
    </dgm:pt>
    <dgm:pt modelId="{D483DC40-E914-4939-9DF1-FEB6905C1F55}">
      <dgm:prSet phldrT="[Текст]"/>
      <dgm:spPr>
        <a:solidFill>
          <a:srgbClr val="0072BC"/>
        </a:solidFill>
      </dgm:spPr>
      <dgm:t>
        <a:bodyPr/>
        <a:lstStyle/>
        <a:p>
          <a:r>
            <a:rPr lang="ru-RU" dirty="0" smtClean="0"/>
            <a:t>Об удовлетворении апелляции и изменении баллов</a:t>
          </a:r>
          <a:endParaRPr lang="ru-RU" dirty="0"/>
        </a:p>
      </dgm:t>
    </dgm:pt>
    <dgm:pt modelId="{AC1609F1-F762-4DA7-B023-C1A059D63764}" type="parTrans" cxnId="{F049F616-A96C-4812-9699-39DA6F5B8E84}">
      <dgm:prSet/>
      <dgm:spPr/>
      <dgm:t>
        <a:bodyPr/>
        <a:lstStyle/>
        <a:p>
          <a:endParaRPr lang="ru-RU"/>
        </a:p>
      </dgm:t>
    </dgm:pt>
    <dgm:pt modelId="{2D7460F8-2D4E-4345-9726-614D322AC920}" type="sibTrans" cxnId="{F049F616-A96C-4812-9699-39DA6F5B8E84}">
      <dgm:prSet/>
      <dgm:spPr/>
      <dgm:t>
        <a:bodyPr/>
        <a:lstStyle/>
        <a:p>
          <a:endParaRPr lang="ru-RU"/>
        </a:p>
      </dgm:t>
    </dgm:pt>
    <dgm:pt modelId="{1F2B9448-9EBA-4528-BE77-D855A5FF891E}">
      <dgm:prSet phldrT="[Текст]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ru-RU" dirty="0" smtClean="0"/>
            <a:t>Наличие технических ошибок</a:t>
          </a:r>
          <a:endParaRPr lang="ru-RU" dirty="0"/>
        </a:p>
      </dgm:t>
    </dgm:pt>
    <dgm:pt modelId="{E23AD3DD-B6DC-431E-A4F2-9D5432B4180D}" type="parTrans" cxnId="{634532F4-0371-45C7-95FB-FB44D347427C}">
      <dgm:prSet/>
      <dgm:spPr/>
      <dgm:t>
        <a:bodyPr/>
        <a:lstStyle/>
        <a:p>
          <a:endParaRPr lang="ru-RU"/>
        </a:p>
      </dgm:t>
    </dgm:pt>
    <dgm:pt modelId="{7B9E5BD9-9383-4B2A-9502-97A9618315A7}" type="sibTrans" cxnId="{634532F4-0371-45C7-95FB-FB44D347427C}">
      <dgm:prSet/>
      <dgm:spPr/>
      <dgm:t>
        <a:bodyPr/>
        <a:lstStyle/>
        <a:p>
          <a:endParaRPr lang="ru-RU"/>
        </a:p>
      </dgm:t>
    </dgm:pt>
    <dgm:pt modelId="{0989FF48-79B2-41AE-AC03-C09648EF9365}">
      <dgm:prSet phldrT="[Текст]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ru-RU" dirty="0" smtClean="0"/>
            <a:t>Наличие ошибок оценивания работы</a:t>
          </a:r>
          <a:endParaRPr lang="ru-RU" dirty="0"/>
        </a:p>
      </dgm:t>
    </dgm:pt>
    <dgm:pt modelId="{34680D7C-CDFA-4121-803C-18860C72FE74}" type="parTrans" cxnId="{306CF72D-35FC-4C84-8EDF-8158435706E0}">
      <dgm:prSet/>
      <dgm:spPr/>
      <dgm:t>
        <a:bodyPr/>
        <a:lstStyle/>
        <a:p>
          <a:endParaRPr lang="ru-RU"/>
        </a:p>
      </dgm:t>
    </dgm:pt>
    <dgm:pt modelId="{69D00341-83EB-4725-8DB1-74C857728E44}" type="sibTrans" cxnId="{306CF72D-35FC-4C84-8EDF-8158435706E0}">
      <dgm:prSet/>
      <dgm:spPr/>
      <dgm:t>
        <a:bodyPr/>
        <a:lstStyle/>
        <a:p>
          <a:endParaRPr lang="ru-RU"/>
        </a:p>
      </dgm:t>
    </dgm:pt>
    <dgm:pt modelId="{8FC9072A-0966-4E13-9C26-669B8556DC8E}" type="pres">
      <dgm:prSet presAssocID="{A9A88D65-88D3-4E3A-838E-A5A21FA671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2CF277-DFE7-483C-B0E8-09D5D5530E59}" type="pres">
      <dgm:prSet presAssocID="{8309EEDB-802D-4A4B-82D1-DC4190C68D5B}" presName="composite" presStyleCnt="0"/>
      <dgm:spPr/>
    </dgm:pt>
    <dgm:pt modelId="{509D561D-9E5D-498D-A8A8-74F6ABE7D134}" type="pres">
      <dgm:prSet presAssocID="{8309EEDB-802D-4A4B-82D1-DC4190C68D5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92D604-0F19-45BA-9796-04CA4CEF2015}" type="pres">
      <dgm:prSet presAssocID="{8309EEDB-802D-4A4B-82D1-DC4190C68D5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36017D-B9CA-4D4B-96DA-261BA5D7D660}" type="pres">
      <dgm:prSet presAssocID="{B76E73DC-D08C-41EA-B70A-F78C50F6486F}" presName="space" presStyleCnt="0"/>
      <dgm:spPr/>
    </dgm:pt>
    <dgm:pt modelId="{03638861-9C99-43BA-80E3-F1EE4368FB9A}" type="pres">
      <dgm:prSet presAssocID="{D483DC40-E914-4939-9DF1-FEB6905C1F55}" presName="composite" presStyleCnt="0"/>
      <dgm:spPr/>
    </dgm:pt>
    <dgm:pt modelId="{86979622-7826-4F7B-B60D-AE52B75DB200}" type="pres">
      <dgm:prSet presAssocID="{D483DC40-E914-4939-9DF1-FEB6905C1F5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CA232-468F-4629-89D0-FA9E3B2EED43}" type="pres">
      <dgm:prSet presAssocID="{D483DC40-E914-4939-9DF1-FEB6905C1F5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2BA567-9883-4662-84AD-CFEAEFEC2BD1}" type="presOf" srcId="{1F2B9448-9EBA-4528-BE77-D855A5FF891E}" destId="{967CA232-468F-4629-89D0-FA9E3B2EED43}" srcOrd="0" destOrd="0" presId="urn:microsoft.com/office/officeart/2005/8/layout/hList1"/>
    <dgm:cxn modelId="{67D79C12-F918-4ED1-BB22-AAE79CCF80EA}" srcId="{A9A88D65-88D3-4E3A-838E-A5A21FA67169}" destId="{8309EEDB-802D-4A4B-82D1-DC4190C68D5B}" srcOrd="0" destOrd="0" parTransId="{6397E04F-9244-4F8B-B712-E0259FCD7749}" sibTransId="{B76E73DC-D08C-41EA-B70A-F78C50F6486F}"/>
    <dgm:cxn modelId="{6A8468D1-C340-42CE-AAD8-F4B5680F1E8F}" type="presOf" srcId="{B86C2AE1-D7DE-4DBA-875E-56A0F2BCEA28}" destId="{AC92D604-0F19-45BA-9796-04CA4CEF2015}" srcOrd="0" destOrd="0" presId="urn:microsoft.com/office/officeart/2005/8/layout/hList1"/>
    <dgm:cxn modelId="{306CF72D-35FC-4C84-8EDF-8158435706E0}" srcId="{D483DC40-E914-4939-9DF1-FEB6905C1F55}" destId="{0989FF48-79B2-41AE-AC03-C09648EF9365}" srcOrd="1" destOrd="0" parTransId="{34680D7C-CDFA-4121-803C-18860C72FE74}" sibTransId="{69D00341-83EB-4725-8DB1-74C857728E44}"/>
    <dgm:cxn modelId="{1B85DC53-C8D3-4EFD-9FA6-F9F30C5171E3}" type="presOf" srcId="{8309EEDB-802D-4A4B-82D1-DC4190C68D5B}" destId="{509D561D-9E5D-498D-A8A8-74F6ABE7D134}" srcOrd="0" destOrd="0" presId="urn:microsoft.com/office/officeart/2005/8/layout/hList1"/>
    <dgm:cxn modelId="{612D2075-595A-48B0-A667-385ACB005031}" type="presOf" srcId="{0989FF48-79B2-41AE-AC03-C09648EF9365}" destId="{967CA232-468F-4629-89D0-FA9E3B2EED43}" srcOrd="0" destOrd="1" presId="urn:microsoft.com/office/officeart/2005/8/layout/hList1"/>
    <dgm:cxn modelId="{210424EF-1DDF-4D45-99AA-E2A06F4E4F5E}" type="presOf" srcId="{D483DC40-E914-4939-9DF1-FEB6905C1F55}" destId="{86979622-7826-4F7B-B60D-AE52B75DB200}" srcOrd="0" destOrd="0" presId="urn:microsoft.com/office/officeart/2005/8/layout/hList1"/>
    <dgm:cxn modelId="{C4B0FF69-CCFB-4DAF-9655-F1B1EF426548}" srcId="{8309EEDB-802D-4A4B-82D1-DC4190C68D5B}" destId="{B86C2AE1-D7DE-4DBA-875E-56A0F2BCEA28}" srcOrd="0" destOrd="0" parTransId="{23FE4190-4028-45A7-A943-427A6DB3229B}" sibTransId="{7EF20443-CAE0-4163-80BC-5DB34012F5CD}"/>
    <dgm:cxn modelId="{634532F4-0371-45C7-95FB-FB44D347427C}" srcId="{D483DC40-E914-4939-9DF1-FEB6905C1F55}" destId="{1F2B9448-9EBA-4528-BE77-D855A5FF891E}" srcOrd="0" destOrd="0" parTransId="{E23AD3DD-B6DC-431E-A4F2-9D5432B4180D}" sibTransId="{7B9E5BD9-9383-4B2A-9502-97A9618315A7}"/>
    <dgm:cxn modelId="{85B069D1-181F-428D-B7AB-A4C01510BC1F}" type="presOf" srcId="{A9A88D65-88D3-4E3A-838E-A5A21FA67169}" destId="{8FC9072A-0966-4E13-9C26-669B8556DC8E}" srcOrd="0" destOrd="0" presId="urn:microsoft.com/office/officeart/2005/8/layout/hList1"/>
    <dgm:cxn modelId="{AD5D546B-8450-4051-AD0E-47A5B7B9AFA8}" srcId="{8309EEDB-802D-4A4B-82D1-DC4190C68D5B}" destId="{9CE8FEA4-0034-48C5-9351-0EA202531398}" srcOrd="1" destOrd="0" parTransId="{E8796063-48CF-431E-B5D6-F3F86D34A46C}" sibTransId="{3AA32D2A-098B-43CB-8F31-67F76435C3AE}"/>
    <dgm:cxn modelId="{5FA9DC63-DF24-447A-852A-579C5FD51C2A}" type="presOf" srcId="{9CE8FEA4-0034-48C5-9351-0EA202531398}" destId="{AC92D604-0F19-45BA-9796-04CA4CEF2015}" srcOrd="0" destOrd="1" presId="urn:microsoft.com/office/officeart/2005/8/layout/hList1"/>
    <dgm:cxn modelId="{F049F616-A96C-4812-9699-39DA6F5B8E84}" srcId="{A9A88D65-88D3-4E3A-838E-A5A21FA67169}" destId="{D483DC40-E914-4939-9DF1-FEB6905C1F55}" srcOrd="1" destOrd="0" parTransId="{AC1609F1-F762-4DA7-B023-C1A059D63764}" sibTransId="{2D7460F8-2D4E-4345-9726-614D322AC920}"/>
    <dgm:cxn modelId="{485FC777-002D-4FC0-87B6-AC8774CCA795}" type="presParOf" srcId="{8FC9072A-0966-4E13-9C26-669B8556DC8E}" destId="{422CF277-DFE7-483C-B0E8-09D5D5530E59}" srcOrd="0" destOrd="0" presId="urn:microsoft.com/office/officeart/2005/8/layout/hList1"/>
    <dgm:cxn modelId="{67686C68-05E1-494D-B118-0C404AAF226A}" type="presParOf" srcId="{422CF277-DFE7-483C-B0E8-09D5D5530E59}" destId="{509D561D-9E5D-498D-A8A8-74F6ABE7D134}" srcOrd="0" destOrd="0" presId="urn:microsoft.com/office/officeart/2005/8/layout/hList1"/>
    <dgm:cxn modelId="{373865EC-C6DE-4882-9756-A930E1A70C8F}" type="presParOf" srcId="{422CF277-DFE7-483C-B0E8-09D5D5530E59}" destId="{AC92D604-0F19-45BA-9796-04CA4CEF2015}" srcOrd="1" destOrd="0" presId="urn:microsoft.com/office/officeart/2005/8/layout/hList1"/>
    <dgm:cxn modelId="{BFC61C6A-4460-4178-BF0D-43BA497F7888}" type="presParOf" srcId="{8FC9072A-0966-4E13-9C26-669B8556DC8E}" destId="{0536017D-B9CA-4D4B-96DA-261BA5D7D660}" srcOrd="1" destOrd="0" presId="urn:microsoft.com/office/officeart/2005/8/layout/hList1"/>
    <dgm:cxn modelId="{C2B74AC3-2832-49A8-9BD7-0AA2349BA36C}" type="presParOf" srcId="{8FC9072A-0966-4E13-9C26-669B8556DC8E}" destId="{03638861-9C99-43BA-80E3-F1EE4368FB9A}" srcOrd="2" destOrd="0" presId="urn:microsoft.com/office/officeart/2005/8/layout/hList1"/>
    <dgm:cxn modelId="{65B6BC48-AE21-43B6-8F98-8E6D0B6DB861}" type="presParOf" srcId="{03638861-9C99-43BA-80E3-F1EE4368FB9A}" destId="{86979622-7826-4F7B-B60D-AE52B75DB200}" srcOrd="0" destOrd="0" presId="urn:microsoft.com/office/officeart/2005/8/layout/hList1"/>
    <dgm:cxn modelId="{616DAED8-C5E9-4BB3-AB00-86885176E3D1}" type="presParOf" srcId="{03638861-9C99-43BA-80E3-F1EE4368FB9A}" destId="{967CA232-468F-4629-89D0-FA9E3B2EED4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D561D-9E5D-498D-A8A8-74F6ABE7D134}">
      <dsp:nvSpPr>
        <dsp:cNvPr id="0" name=""/>
        <dsp:cNvSpPr/>
      </dsp:nvSpPr>
      <dsp:spPr>
        <a:xfrm>
          <a:off x="70" y="276889"/>
          <a:ext cx="6763302" cy="2050942"/>
        </a:xfrm>
        <a:prstGeom prst="rect">
          <a:avLst/>
        </a:prstGeom>
        <a:solidFill>
          <a:srgbClr val="0072BC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170688" rIns="298704" bIns="170688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Об отклонении апелляции и сохранении выставленных баллов</a:t>
          </a:r>
          <a:endParaRPr lang="ru-RU" sz="4200" kern="1200" dirty="0"/>
        </a:p>
      </dsp:txBody>
      <dsp:txXfrm>
        <a:off x="70" y="276889"/>
        <a:ext cx="6763302" cy="2050942"/>
      </dsp:txXfrm>
    </dsp:sp>
    <dsp:sp modelId="{AC92D604-0F19-45BA-9796-04CA4CEF2015}">
      <dsp:nvSpPr>
        <dsp:cNvPr id="0" name=""/>
        <dsp:cNvSpPr/>
      </dsp:nvSpPr>
      <dsp:spPr>
        <a:xfrm>
          <a:off x="70" y="2327831"/>
          <a:ext cx="6763302" cy="2939894"/>
        </a:xfrm>
        <a:prstGeom prst="rect">
          <a:avLst/>
        </a:prstGeom>
        <a:solidFill>
          <a:schemeClr val="bg1">
            <a:lumMod val="75000"/>
            <a:alpha val="9000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028" tIns="224028" rIns="298704" bIns="336042" numCol="1" spcCol="1270" anchor="t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200" kern="1200" dirty="0" smtClean="0"/>
            <a:t>Отсутствие технических ошибок</a:t>
          </a:r>
          <a:endParaRPr lang="ru-RU" sz="4200" kern="1200" dirty="0"/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200" kern="1200" dirty="0" smtClean="0"/>
            <a:t>Отсутствие ошибок оценивания работы</a:t>
          </a:r>
          <a:endParaRPr lang="ru-RU" sz="4200" kern="1200" dirty="0"/>
        </a:p>
      </dsp:txBody>
      <dsp:txXfrm>
        <a:off x="70" y="2327831"/>
        <a:ext cx="6763302" cy="2939894"/>
      </dsp:txXfrm>
    </dsp:sp>
    <dsp:sp modelId="{86979622-7826-4F7B-B60D-AE52B75DB200}">
      <dsp:nvSpPr>
        <dsp:cNvPr id="0" name=""/>
        <dsp:cNvSpPr/>
      </dsp:nvSpPr>
      <dsp:spPr>
        <a:xfrm>
          <a:off x="7710235" y="276889"/>
          <a:ext cx="6763302" cy="2050942"/>
        </a:xfrm>
        <a:prstGeom prst="rect">
          <a:avLst/>
        </a:prstGeom>
        <a:solidFill>
          <a:srgbClr val="0072BC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170688" rIns="298704" bIns="170688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Об удовлетворении апелляции и изменении баллов</a:t>
          </a:r>
          <a:endParaRPr lang="ru-RU" sz="4200" kern="1200" dirty="0"/>
        </a:p>
      </dsp:txBody>
      <dsp:txXfrm>
        <a:off x="7710235" y="276889"/>
        <a:ext cx="6763302" cy="2050942"/>
      </dsp:txXfrm>
    </dsp:sp>
    <dsp:sp modelId="{967CA232-468F-4629-89D0-FA9E3B2EED43}">
      <dsp:nvSpPr>
        <dsp:cNvPr id="0" name=""/>
        <dsp:cNvSpPr/>
      </dsp:nvSpPr>
      <dsp:spPr>
        <a:xfrm>
          <a:off x="7710235" y="2327831"/>
          <a:ext cx="6763302" cy="2939894"/>
        </a:xfrm>
        <a:prstGeom prst="rect">
          <a:avLst/>
        </a:prstGeom>
        <a:solidFill>
          <a:schemeClr val="bg1">
            <a:lumMod val="75000"/>
            <a:alpha val="9000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028" tIns="224028" rIns="298704" bIns="336042" numCol="1" spcCol="1270" anchor="t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200" kern="1200" dirty="0" smtClean="0"/>
            <a:t>Наличие технических ошибок</a:t>
          </a:r>
          <a:endParaRPr lang="ru-RU" sz="4200" kern="1200" dirty="0"/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200" kern="1200" dirty="0" smtClean="0"/>
            <a:t>Наличие ошибок оценивания работы</a:t>
          </a:r>
          <a:endParaRPr lang="ru-RU" sz="4200" kern="1200" dirty="0"/>
        </a:p>
      </dsp:txBody>
      <dsp:txXfrm>
        <a:off x="7710235" y="2327831"/>
        <a:ext cx="6763302" cy="2939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D8DBF-4298-44F9-AC80-B204446A74EB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0F637-F12D-45A2-94E2-38BA4AC6B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120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2488" y="2320752"/>
            <a:ext cx="13658374" cy="3529186"/>
          </a:xfrm>
        </p:spPr>
        <p:txBody>
          <a:bodyPr>
            <a:normAutofit/>
          </a:bodyPr>
          <a:lstStyle>
            <a:lvl1pPr>
              <a:defRPr sz="8300" baseline="0"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54417" y="6929264"/>
            <a:ext cx="7128792" cy="1872208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08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6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16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70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124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7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832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49790" y="2176736"/>
            <a:ext cx="3513339" cy="827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3435" y="2176736"/>
            <a:ext cx="10279770" cy="827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77" y="-14444"/>
            <a:ext cx="16114020" cy="11727176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6786" y="4101623"/>
            <a:ext cx="10239245" cy="2808241"/>
          </a:xfrm>
        </p:spPr>
        <p:txBody>
          <a:bodyPr anchor="b">
            <a:noAutofit/>
          </a:bodyPr>
          <a:lstStyle>
            <a:lvl1pPr algn="r">
              <a:defRPr sz="921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6786" y="6909861"/>
            <a:ext cx="10239245" cy="1871076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79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59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39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19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899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79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59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39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482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918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242" y="4607107"/>
            <a:ext cx="11154787" cy="3115758"/>
          </a:xfrm>
        </p:spPr>
        <p:txBody>
          <a:bodyPr anchor="b"/>
          <a:lstStyle>
            <a:lvl1pPr algn="l">
              <a:defRPr sz="6823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242" y="7722863"/>
            <a:ext cx="11154787" cy="1467659"/>
          </a:xfrm>
        </p:spPr>
        <p:txBody>
          <a:bodyPr anchor="t"/>
          <a:lstStyle>
            <a:lvl1pPr marL="0" indent="0" algn="l">
              <a:buNone/>
              <a:defRPr sz="341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79892" indent="0">
              <a:buNone/>
              <a:defRPr sz="3070">
                <a:solidFill>
                  <a:schemeClr val="tx1">
                    <a:tint val="75000"/>
                  </a:schemeClr>
                </a:solidFill>
              </a:defRPr>
            </a:lvl2pPr>
            <a:lvl3pPr marL="1559784" indent="0">
              <a:buNone/>
              <a:defRPr sz="2729">
                <a:solidFill>
                  <a:schemeClr val="tx1">
                    <a:tint val="75000"/>
                  </a:schemeClr>
                </a:solidFill>
              </a:defRPr>
            </a:lvl3pPr>
            <a:lvl4pPr marL="2339675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4pPr>
            <a:lvl5pPr marL="3119567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5pPr>
            <a:lvl6pPr marL="3899459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6pPr>
            <a:lvl7pPr marL="4679351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7pPr>
            <a:lvl8pPr marL="5459242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8pPr>
            <a:lvl9pPr marL="6239134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607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245" y="1039848"/>
            <a:ext cx="11154785" cy="22530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1246" y="3685505"/>
            <a:ext cx="5426708" cy="6619771"/>
          </a:xfrm>
        </p:spPr>
        <p:txBody>
          <a:bodyPr>
            <a:normAutofit/>
          </a:bodyPr>
          <a:lstStyle>
            <a:lvl1pPr>
              <a:defRPr sz="3070"/>
            </a:lvl1pPr>
            <a:lvl2pPr>
              <a:defRPr sz="2729"/>
            </a:lvl2pPr>
            <a:lvl3pPr>
              <a:defRPr sz="2388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99320" y="3685507"/>
            <a:ext cx="5426710" cy="6619773"/>
          </a:xfrm>
        </p:spPr>
        <p:txBody>
          <a:bodyPr>
            <a:normAutofit/>
          </a:bodyPr>
          <a:lstStyle>
            <a:lvl1pPr>
              <a:defRPr sz="3070"/>
            </a:lvl1pPr>
            <a:lvl2pPr>
              <a:defRPr sz="2729"/>
            </a:lvl2pPr>
            <a:lvl3pPr>
              <a:defRPr sz="2388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939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244" y="1039848"/>
            <a:ext cx="11154783" cy="22530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243" y="3686177"/>
            <a:ext cx="5431212" cy="982980"/>
          </a:xfrm>
        </p:spPr>
        <p:txBody>
          <a:bodyPr anchor="b">
            <a:noAutofit/>
          </a:bodyPr>
          <a:lstStyle>
            <a:lvl1pPr marL="0" indent="0">
              <a:buNone/>
              <a:defRPr sz="4094" b="0"/>
            </a:lvl1pPr>
            <a:lvl2pPr marL="779892" indent="0">
              <a:buNone/>
              <a:defRPr sz="3412" b="1"/>
            </a:lvl2pPr>
            <a:lvl3pPr marL="1559784" indent="0">
              <a:buNone/>
              <a:defRPr sz="3070" b="1"/>
            </a:lvl3pPr>
            <a:lvl4pPr marL="2339675" indent="0">
              <a:buNone/>
              <a:defRPr sz="2729" b="1"/>
            </a:lvl4pPr>
            <a:lvl5pPr marL="3119567" indent="0">
              <a:buNone/>
              <a:defRPr sz="2729" b="1"/>
            </a:lvl5pPr>
            <a:lvl6pPr marL="3899459" indent="0">
              <a:buNone/>
              <a:defRPr sz="2729" b="1"/>
            </a:lvl6pPr>
            <a:lvl7pPr marL="4679351" indent="0">
              <a:buNone/>
              <a:defRPr sz="2729" b="1"/>
            </a:lvl7pPr>
            <a:lvl8pPr marL="5459242" indent="0">
              <a:buNone/>
              <a:defRPr sz="2729" b="1"/>
            </a:lvl8pPr>
            <a:lvl9pPr marL="6239134" indent="0">
              <a:buNone/>
              <a:defRPr sz="272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1243" y="4669160"/>
            <a:ext cx="5431212" cy="563612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4814" y="3686177"/>
            <a:ext cx="5431212" cy="982980"/>
          </a:xfrm>
        </p:spPr>
        <p:txBody>
          <a:bodyPr anchor="b">
            <a:noAutofit/>
          </a:bodyPr>
          <a:lstStyle>
            <a:lvl1pPr marL="0" indent="0">
              <a:buNone/>
              <a:defRPr sz="4094" b="0"/>
            </a:lvl1pPr>
            <a:lvl2pPr marL="779892" indent="0">
              <a:buNone/>
              <a:defRPr sz="3412" b="1"/>
            </a:lvl2pPr>
            <a:lvl3pPr marL="1559784" indent="0">
              <a:buNone/>
              <a:defRPr sz="3070" b="1"/>
            </a:lvl3pPr>
            <a:lvl4pPr marL="2339675" indent="0">
              <a:buNone/>
              <a:defRPr sz="2729" b="1"/>
            </a:lvl4pPr>
            <a:lvl5pPr marL="3119567" indent="0">
              <a:buNone/>
              <a:defRPr sz="2729" b="1"/>
            </a:lvl5pPr>
            <a:lvl6pPr marL="3899459" indent="0">
              <a:buNone/>
              <a:defRPr sz="2729" b="1"/>
            </a:lvl6pPr>
            <a:lvl7pPr marL="4679351" indent="0">
              <a:buNone/>
              <a:defRPr sz="2729" b="1"/>
            </a:lvl7pPr>
            <a:lvl8pPr marL="5459242" indent="0">
              <a:buNone/>
              <a:defRPr sz="2729" b="1"/>
            </a:lvl8pPr>
            <a:lvl9pPr marL="6239134" indent="0">
              <a:buNone/>
              <a:defRPr sz="272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4814" y="4669160"/>
            <a:ext cx="5431212" cy="563612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705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243" y="1039848"/>
            <a:ext cx="11154785" cy="22530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870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503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243" y="2556299"/>
            <a:ext cx="4903164" cy="2180791"/>
          </a:xfrm>
        </p:spPr>
        <p:txBody>
          <a:bodyPr anchor="b">
            <a:normAutofit/>
          </a:bodyPr>
          <a:lstStyle>
            <a:lvl1pPr>
              <a:defRPr sz="341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5772" y="878353"/>
            <a:ext cx="5950255" cy="942692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1243" y="4737089"/>
            <a:ext cx="4903164" cy="4408520"/>
          </a:xfrm>
        </p:spPr>
        <p:txBody>
          <a:bodyPr>
            <a:normAutofit/>
          </a:bodyPr>
          <a:lstStyle>
            <a:lvl1pPr marL="0" indent="0">
              <a:buNone/>
              <a:defRPr sz="2388"/>
            </a:lvl1pPr>
            <a:lvl2pPr marL="584919" indent="0">
              <a:buNone/>
              <a:defRPr sz="1791"/>
            </a:lvl2pPr>
            <a:lvl3pPr marL="1169838" indent="0">
              <a:buNone/>
              <a:defRPr sz="1535"/>
            </a:lvl3pPr>
            <a:lvl4pPr marL="1754756" indent="0">
              <a:buNone/>
              <a:defRPr sz="1279"/>
            </a:lvl4pPr>
            <a:lvl5pPr marL="2339675" indent="0">
              <a:buNone/>
              <a:defRPr sz="1279"/>
            </a:lvl5pPr>
            <a:lvl6pPr marL="2924594" indent="0">
              <a:buNone/>
              <a:defRPr sz="1279"/>
            </a:lvl6pPr>
            <a:lvl7pPr marL="3509513" indent="0">
              <a:buNone/>
              <a:defRPr sz="1279"/>
            </a:lvl7pPr>
            <a:lvl8pPr marL="4094432" indent="0">
              <a:buNone/>
              <a:defRPr sz="1279"/>
            </a:lvl8pPr>
            <a:lvl9pPr marL="4679351" indent="0">
              <a:buNone/>
              <a:defRPr sz="127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38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900" b="1" i="0" baseline="0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243" y="8188802"/>
            <a:ext cx="11154785" cy="966734"/>
          </a:xfrm>
        </p:spPr>
        <p:txBody>
          <a:bodyPr anchor="b">
            <a:normAutofit/>
          </a:bodyPr>
          <a:lstStyle>
            <a:lvl1pPr algn="l">
              <a:defRPr sz="4094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243" y="1039848"/>
            <a:ext cx="11154785" cy="6559976"/>
          </a:xfrm>
        </p:spPr>
        <p:txBody>
          <a:bodyPr anchor="t">
            <a:normAutofit/>
          </a:bodyPr>
          <a:lstStyle>
            <a:lvl1pPr marL="0" indent="0" algn="ctr">
              <a:buNone/>
              <a:defRPr sz="2729"/>
            </a:lvl1pPr>
            <a:lvl2pPr marL="779892" indent="0">
              <a:buNone/>
              <a:defRPr sz="2729"/>
            </a:lvl2pPr>
            <a:lvl3pPr marL="1559784" indent="0">
              <a:buNone/>
              <a:defRPr sz="2729"/>
            </a:lvl3pPr>
            <a:lvl4pPr marL="2339675" indent="0">
              <a:buNone/>
              <a:defRPr sz="2729"/>
            </a:lvl4pPr>
            <a:lvl5pPr marL="3119567" indent="0">
              <a:buNone/>
              <a:defRPr sz="2729"/>
            </a:lvl5pPr>
            <a:lvl6pPr marL="3899459" indent="0">
              <a:buNone/>
              <a:defRPr sz="2729"/>
            </a:lvl6pPr>
            <a:lvl7pPr marL="4679351" indent="0">
              <a:buNone/>
              <a:defRPr sz="2729"/>
            </a:lvl7pPr>
            <a:lvl8pPr marL="5459242" indent="0">
              <a:buNone/>
              <a:defRPr sz="2729"/>
            </a:lvl8pPr>
            <a:lvl9pPr marL="6239134" indent="0">
              <a:buNone/>
              <a:defRPr sz="2729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1243" y="9155536"/>
            <a:ext cx="11154785" cy="1149741"/>
          </a:xfrm>
        </p:spPr>
        <p:txBody>
          <a:bodyPr>
            <a:normAutofit/>
          </a:bodyPr>
          <a:lstStyle>
            <a:lvl1pPr marL="0" indent="0">
              <a:buNone/>
              <a:defRPr sz="2047"/>
            </a:lvl1pPr>
            <a:lvl2pPr marL="779892" indent="0">
              <a:buNone/>
              <a:defRPr sz="2047"/>
            </a:lvl2pPr>
            <a:lvl3pPr marL="1559784" indent="0">
              <a:buNone/>
              <a:defRPr sz="1706"/>
            </a:lvl3pPr>
            <a:lvl4pPr marL="2339675" indent="0">
              <a:buNone/>
              <a:defRPr sz="1535"/>
            </a:lvl4pPr>
            <a:lvl5pPr marL="3119567" indent="0">
              <a:buNone/>
              <a:defRPr sz="1535"/>
            </a:lvl5pPr>
            <a:lvl6pPr marL="3899459" indent="0">
              <a:buNone/>
              <a:defRPr sz="1535"/>
            </a:lvl6pPr>
            <a:lvl7pPr marL="4679351" indent="0">
              <a:buNone/>
              <a:defRPr sz="1535"/>
            </a:lvl7pPr>
            <a:lvl8pPr marL="5459242" indent="0">
              <a:buNone/>
              <a:defRPr sz="1535"/>
            </a:lvl8pPr>
            <a:lvl9pPr marL="6239134" indent="0">
              <a:buNone/>
              <a:defRPr sz="153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299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245" y="1039848"/>
            <a:ext cx="11154785" cy="5805817"/>
          </a:xfrm>
        </p:spPr>
        <p:txBody>
          <a:bodyPr anchor="ctr">
            <a:normAutofit/>
          </a:bodyPr>
          <a:lstStyle>
            <a:lvl1pPr algn="l">
              <a:defRPr sz="7506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245" y="7625551"/>
            <a:ext cx="11154785" cy="2679727"/>
          </a:xfrm>
        </p:spPr>
        <p:txBody>
          <a:bodyPr anchor="ctr">
            <a:normAutofit/>
          </a:bodyPr>
          <a:lstStyle>
            <a:lvl1pPr marL="0" indent="0" algn="l">
              <a:buNone/>
              <a:defRPr sz="307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79892" indent="0">
              <a:buNone/>
              <a:defRPr sz="3070">
                <a:solidFill>
                  <a:schemeClr val="tx1">
                    <a:tint val="75000"/>
                  </a:schemeClr>
                </a:solidFill>
              </a:defRPr>
            </a:lvl2pPr>
            <a:lvl3pPr marL="1559784" indent="0">
              <a:buNone/>
              <a:defRPr sz="2729">
                <a:solidFill>
                  <a:schemeClr val="tx1">
                    <a:tint val="75000"/>
                  </a:schemeClr>
                </a:solidFill>
              </a:defRPr>
            </a:lvl3pPr>
            <a:lvl4pPr marL="2339675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4pPr>
            <a:lvl5pPr marL="3119567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5pPr>
            <a:lvl6pPr marL="3899459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6pPr>
            <a:lvl7pPr marL="4679351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7pPr>
            <a:lvl8pPr marL="5459242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8pPr>
            <a:lvl9pPr marL="6239134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61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1699" y="1039848"/>
            <a:ext cx="10670595" cy="5155912"/>
          </a:xfrm>
        </p:spPr>
        <p:txBody>
          <a:bodyPr anchor="ctr">
            <a:normAutofit/>
          </a:bodyPr>
          <a:lstStyle>
            <a:lvl1pPr algn="l">
              <a:defRPr sz="7506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34908" y="6195760"/>
            <a:ext cx="9524176" cy="64990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72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79892" indent="0">
              <a:buFontTx/>
              <a:buNone/>
              <a:defRPr/>
            </a:lvl2pPr>
            <a:lvl3pPr marL="1559784" indent="0">
              <a:buFontTx/>
              <a:buNone/>
              <a:defRPr/>
            </a:lvl3pPr>
            <a:lvl4pPr marL="2339675" indent="0">
              <a:buFontTx/>
              <a:buNone/>
              <a:defRPr/>
            </a:lvl4pPr>
            <a:lvl5pPr marL="3119567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242" y="7625551"/>
            <a:ext cx="11154787" cy="2679727"/>
          </a:xfrm>
        </p:spPr>
        <p:txBody>
          <a:bodyPr anchor="ctr">
            <a:normAutofit/>
          </a:bodyPr>
          <a:lstStyle>
            <a:lvl1pPr marL="0" indent="0" algn="l">
              <a:buNone/>
              <a:defRPr sz="307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79892" indent="0">
              <a:buNone/>
              <a:defRPr sz="3070">
                <a:solidFill>
                  <a:schemeClr val="tx1">
                    <a:tint val="75000"/>
                  </a:schemeClr>
                </a:solidFill>
              </a:defRPr>
            </a:lvl2pPr>
            <a:lvl3pPr marL="1559784" indent="0">
              <a:buNone/>
              <a:defRPr sz="2729">
                <a:solidFill>
                  <a:schemeClr val="tx1">
                    <a:tint val="75000"/>
                  </a:schemeClr>
                </a:solidFill>
              </a:defRPr>
            </a:lvl3pPr>
            <a:lvl4pPr marL="2339675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4pPr>
            <a:lvl5pPr marL="3119567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5pPr>
            <a:lvl6pPr marL="3899459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6pPr>
            <a:lvl7pPr marL="4679351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7pPr>
            <a:lvl8pPr marL="5459242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8pPr>
            <a:lvl9pPr marL="6239134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48265" y="1348217"/>
            <a:ext cx="803643" cy="997503"/>
          </a:xfrm>
          <a:prstGeom prst="rect">
            <a:avLst/>
          </a:prstGeom>
        </p:spPr>
        <p:txBody>
          <a:bodyPr vert="horz" lIns="155977" tIns="77989" rIns="155977" bIns="77989" rtlCol="0" anchor="ctr">
            <a:noAutofit/>
          </a:bodyPr>
          <a:lstStyle/>
          <a:p>
            <a:pPr lvl="0"/>
            <a:r>
              <a:rPr lang="en-US" sz="1364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857676" y="4923850"/>
            <a:ext cx="803643" cy="997503"/>
          </a:xfrm>
          <a:prstGeom prst="rect">
            <a:avLst/>
          </a:prstGeom>
        </p:spPr>
        <p:txBody>
          <a:bodyPr vert="horz" lIns="155977" tIns="77989" rIns="155977" bIns="77989" rtlCol="0" anchor="ctr">
            <a:noAutofit/>
          </a:bodyPr>
          <a:lstStyle/>
          <a:p>
            <a:pPr lvl="0"/>
            <a:r>
              <a:rPr lang="en-US" sz="1364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0233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242" y="3295560"/>
            <a:ext cx="11154787" cy="4427302"/>
          </a:xfrm>
        </p:spPr>
        <p:txBody>
          <a:bodyPr anchor="b">
            <a:normAutofit/>
          </a:bodyPr>
          <a:lstStyle>
            <a:lvl1pPr algn="l">
              <a:defRPr sz="7506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242" y="7722862"/>
            <a:ext cx="11154787" cy="2582415"/>
          </a:xfrm>
        </p:spPr>
        <p:txBody>
          <a:bodyPr anchor="t">
            <a:normAutofit/>
          </a:bodyPr>
          <a:lstStyle>
            <a:lvl1pPr marL="0" indent="0" algn="l">
              <a:buNone/>
              <a:defRPr sz="307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79892" indent="0">
              <a:buNone/>
              <a:defRPr sz="3070">
                <a:solidFill>
                  <a:schemeClr val="tx1">
                    <a:tint val="75000"/>
                  </a:schemeClr>
                </a:solidFill>
              </a:defRPr>
            </a:lvl2pPr>
            <a:lvl3pPr marL="1559784" indent="0">
              <a:buNone/>
              <a:defRPr sz="2729">
                <a:solidFill>
                  <a:schemeClr val="tx1">
                    <a:tint val="75000"/>
                  </a:schemeClr>
                </a:solidFill>
              </a:defRPr>
            </a:lvl3pPr>
            <a:lvl4pPr marL="2339675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4pPr>
            <a:lvl5pPr marL="3119567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5pPr>
            <a:lvl6pPr marL="3899459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6pPr>
            <a:lvl7pPr marL="4679351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7pPr>
            <a:lvl8pPr marL="5459242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8pPr>
            <a:lvl9pPr marL="6239134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288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1699" y="1039848"/>
            <a:ext cx="10670595" cy="5155912"/>
          </a:xfrm>
        </p:spPr>
        <p:txBody>
          <a:bodyPr anchor="ctr">
            <a:normAutofit/>
          </a:bodyPr>
          <a:lstStyle>
            <a:lvl1pPr algn="l">
              <a:defRPr sz="7506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71240" y="6845665"/>
            <a:ext cx="11154788" cy="87719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409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79892" indent="0">
              <a:buFontTx/>
              <a:buNone/>
              <a:defRPr/>
            </a:lvl2pPr>
            <a:lvl3pPr marL="1559784" indent="0">
              <a:buFontTx/>
              <a:buNone/>
              <a:defRPr/>
            </a:lvl3pPr>
            <a:lvl4pPr marL="2339675" indent="0">
              <a:buFontTx/>
              <a:buNone/>
              <a:defRPr/>
            </a:lvl4pPr>
            <a:lvl5pPr marL="3119567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242" y="7722862"/>
            <a:ext cx="11154787" cy="2582415"/>
          </a:xfrm>
        </p:spPr>
        <p:txBody>
          <a:bodyPr anchor="t">
            <a:normAutofit/>
          </a:bodyPr>
          <a:lstStyle>
            <a:lvl1pPr marL="0" indent="0" algn="l">
              <a:buNone/>
              <a:defRPr sz="307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79892" indent="0">
              <a:buNone/>
              <a:defRPr sz="3070">
                <a:solidFill>
                  <a:schemeClr val="tx1">
                    <a:tint val="75000"/>
                  </a:schemeClr>
                </a:solidFill>
              </a:defRPr>
            </a:lvl2pPr>
            <a:lvl3pPr marL="1559784" indent="0">
              <a:buNone/>
              <a:defRPr sz="2729">
                <a:solidFill>
                  <a:schemeClr val="tx1">
                    <a:tint val="75000"/>
                  </a:schemeClr>
                </a:solidFill>
              </a:defRPr>
            </a:lvl3pPr>
            <a:lvl4pPr marL="2339675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4pPr>
            <a:lvl5pPr marL="3119567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5pPr>
            <a:lvl6pPr marL="3899459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6pPr>
            <a:lvl7pPr marL="4679351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7pPr>
            <a:lvl8pPr marL="5459242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8pPr>
            <a:lvl9pPr marL="6239134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48265" y="1348217"/>
            <a:ext cx="803643" cy="997503"/>
          </a:xfrm>
          <a:prstGeom prst="rect">
            <a:avLst/>
          </a:prstGeom>
        </p:spPr>
        <p:txBody>
          <a:bodyPr vert="horz" lIns="155977" tIns="77989" rIns="155977" bIns="77989" rtlCol="0" anchor="ctr">
            <a:noAutofit/>
          </a:bodyPr>
          <a:lstStyle/>
          <a:p>
            <a:pPr lvl="0"/>
            <a:r>
              <a:rPr lang="en-US" sz="1364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857676" y="4923850"/>
            <a:ext cx="803643" cy="997503"/>
          </a:xfrm>
          <a:prstGeom prst="rect">
            <a:avLst/>
          </a:prstGeom>
        </p:spPr>
        <p:txBody>
          <a:bodyPr vert="horz" lIns="155977" tIns="77989" rIns="155977" bIns="77989" rtlCol="0" anchor="ctr">
            <a:noAutofit/>
          </a:bodyPr>
          <a:lstStyle/>
          <a:p>
            <a:pPr lvl="0"/>
            <a:r>
              <a:rPr lang="en-US" sz="1364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3118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225" y="1039848"/>
            <a:ext cx="11143804" cy="5155912"/>
          </a:xfrm>
        </p:spPr>
        <p:txBody>
          <a:bodyPr anchor="ctr">
            <a:normAutofit/>
          </a:bodyPr>
          <a:lstStyle>
            <a:lvl1pPr algn="l">
              <a:defRPr sz="7506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71240" y="6845665"/>
            <a:ext cx="11154788" cy="87719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4094">
                <a:solidFill>
                  <a:schemeClr val="accent1"/>
                </a:solidFill>
              </a:defRPr>
            </a:lvl1pPr>
            <a:lvl2pPr marL="779892" indent="0">
              <a:buFontTx/>
              <a:buNone/>
              <a:defRPr/>
            </a:lvl2pPr>
            <a:lvl3pPr marL="1559784" indent="0">
              <a:buFontTx/>
              <a:buNone/>
              <a:defRPr/>
            </a:lvl3pPr>
            <a:lvl4pPr marL="2339675" indent="0">
              <a:buFontTx/>
              <a:buNone/>
              <a:defRPr/>
            </a:lvl4pPr>
            <a:lvl5pPr marL="3119567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242" y="7722862"/>
            <a:ext cx="11154787" cy="2582415"/>
          </a:xfrm>
        </p:spPr>
        <p:txBody>
          <a:bodyPr anchor="t">
            <a:normAutofit/>
          </a:bodyPr>
          <a:lstStyle>
            <a:lvl1pPr marL="0" indent="0" algn="l">
              <a:buNone/>
              <a:defRPr sz="307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79892" indent="0">
              <a:buNone/>
              <a:defRPr sz="3070">
                <a:solidFill>
                  <a:schemeClr val="tx1">
                    <a:tint val="75000"/>
                  </a:schemeClr>
                </a:solidFill>
              </a:defRPr>
            </a:lvl2pPr>
            <a:lvl3pPr marL="1559784" indent="0">
              <a:buNone/>
              <a:defRPr sz="2729">
                <a:solidFill>
                  <a:schemeClr val="tx1">
                    <a:tint val="75000"/>
                  </a:schemeClr>
                </a:solidFill>
              </a:defRPr>
            </a:lvl3pPr>
            <a:lvl4pPr marL="2339675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4pPr>
            <a:lvl5pPr marL="3119567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5pPr>
            <a:lvl6pPr marL="3899459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6pPr>
            <a:lvl7pPr marL="4679351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7pPr>
            <a:lvl8pPr marL="5459242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8pPr>
            <a:lvl9pPr marL="6239134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1608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2012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03881" y="1039849"/>
            <a:ext cx="1720058" cy="895785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1243" y="1039849"/>
            <a:ext cx="9129176" cy="89578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211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2968824"/>
            <a:ext cx="11933911" cy="6871821"/>
          </a:xfrm>
        </p:spPr>
        <p:txBody>
          <a:bodyPr anchor="t"/>
          <a:lstStyle>
            <a:lvl1pPr algn="ctr">
              <a:defRPr sz="7400" b="1" cap="all" baseline="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93777" y="160512"/>
            <a:ext cx="11809312" cy="1440160"/>
          </a:xfrm>
        </p:spPr>
        <p:txBody>
          <a:bodyPr anchor="b"/>
          <a:lstStyle>
            <a:lvl1pPr marL="0" indent="0" algn="ctr">
              <a:buNone/>
              <a:defRPr sz="3700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87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2pPr>
            <a:lvl3pPr marL="170817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56226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41634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27043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12452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597861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83269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3435" y="2729604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68244" y="2729604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618577"/>
            <a:ext cx="7099790" cy="1091300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4087" indent="0">
              <a:buNone/>
              <a:defRPr sz="3700" b="1"/>
            </a:lvl2pPr>
            <a:lvl3pPr marL="1708175" indent="0">
              <a:buNone/>
              <a:defRPr sz="3400" b="1"/>
            </a:lvl3pPr>
            <a:lvl4pPr marL="2562261" indent="0">
              <a:buNone/>
              <a:defRPr sz="2900" b="1"/>
            </a:lvl4pPr>
            <a:lvl5pPr marL="3416348" indent="0">
              <a:buNone/>
              <a:defRPr sz="2900" b="1"/>
            </a:lvl5pPr>
            <a:lvl6pPr marL="4270436" indent="0">
              <a:buNone/>
              <a:defRPr sz="2900" b="1"/>
            </a:lvl6pPr>
            <a:lvl7pPr marL="5124523" indent="0">
              <a:buNone/>
              <a:defRPr sz="2900" b="1"/>
            </a:lvl7pPr>
            <a:lvl8pPr marL="5978611" indent="0">
              <a:buNone/>
              <a:defRPr sz="2900" b="1"/>
            </a:lvl8pPr>
            <a:lvl9pPr marL="683269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03434" y="3709874"/>
            <a:ext cx="7099790" cy="6740056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162672" y="2618577"/>
            <a:ext cx="7102578" cy="1091300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4087" indent="0">
              <a:buNone/>
              <a:defRPr sz="3700" b="1"/>
            </a:lvl2pPr>
            <a:lvl3pPr marL="1708175" indent="0">
              <a:buNone/>
              <a:defRPr sz="3400" b="1"/>
            </a:lvl3pPr>
            <a:lvl4pPr marL="2562261" indent="0">
              <a:buNone/>
              <a:defRPr sz="2900" b="1"/>
            </a:lvl4pPr>
            <a:lvl5pPr marL="3416348" indent="0">
              <a:buNone/>
              <a:defRPr sz="2900" b="1"/>
            </a:lvl5pPr>
            <a:lvl6pPr marL="4270436" indent="0">
              <a:buNone/>
              <a:defRPr sz="2900" b="1"/>
            </a:lvl6pPr>
            <a:lvl7pPr marL="5124523" indent="0">
              <a:buNone/>
              <a:defRPr sz="2900" b="1"/>
            </a:lvl7pPr>
            <a:lvl8pPr marL="5978611" indent="0">
              <a:buNone/>
              <a:defRPr sz="2900" b="1"/>
            </a:lvl8pPr>
            <a:lvl9pPr marL="683269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162672" y="3709874"/>
            <a:ext cx="7102578" cy="6740056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537" y="2104728"/>
            <a:ext cx="5286483" cy="1584813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2406" y="2104728"/>
            <a:ext cx="8982836" cy="8345208"/>
          </a:xfrm>
        </p:spPr>
        <p:txBody>
          <a:bodyPr/>
          <a:lstStyle>
            <a:lvl1pPr>
              <a:defRPr sz="6000"/>
            </a:lvl1pPr>
            <a:lvl2pPr>
              <a:defRPr sz="5200"/>
            </a:lvl2pPr>
            <a:lvl3pPr>
              <a:defRPr sz="45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3442" y="3761547"/>
            <a:ext cx="5286483" cy="6688389"/>
          </a:xfrm>
        </p:spPr>
        <p:txBody>
          <a:bodyPr/>
          <a:lstStyle>
            <a:lvl1pPr marL="0" indent="0">
              <a:buNone/>
              <a:defRPr sz="2600"/>
            </a:lvl1pPr>
            <a:lvl2pPr marL="854087" indent="0">
              <a:buNone/>
              <a:defRPr sz="2300"/>
            </a:lvl2pPr>
            <a:lvl3pPr marL="1708175" indent="0">
              <a:buNone/>
              <a:defRPr sz="1900"/>
            </a:lvl3pPr>
            <a:lvl4pPr marL="2562261" indent="0">
              <a:buNone/>
              <a:defRPr sz="1600"/>
            </a:lvl4pPr>
            <a:lvl5pPr marL="3416348" indent="0">
              <a:buNone/>
              <a:defRPr sz="1600"/>
            </a:lvl5pPr>
            <a:lvl6pPr marL="4270436" indent="0">
              <a:buNone/>
              <a:defRPr sz="1600"/>
            </a:lvl6pPr>
            <a:lvl7pPr marL="5124523" indent="0">
              <a:buNone/>
              <a:defRPr sz="1600"/>
            </a:lvl7pPr>
            <a:lvl8pPr marL="5978611" indent="0">
              <a:buNone/>
              <a:defRPr sz="1600"/>
            </a:lvl8pPr>
            <a:lvl9pPr marL="683269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9573" y="8188804"/>
            <a:ext cx="9641205" cy="966734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49574" y="2608784"/>
            <a:ext cx="9637292" cy="5455453"/>
          </a:xfrm>
        </p:spPr>
        <p:txBody>
          <a:bodyPr/>
          <a:lstStyle>
            <a:lvl1pPr marL="0" indent="0">
              <a:buNone/>
              <a:defRPr sz="6000"/>
            </a:lvl1pPr>
            <a:lvl2pPr marL="854087" indent="0">
              <a:buNone/>
              <a:defRPr sz="5200"/>
            </a:lvl2pPr>
            <a:lvl3pPr marL="1708175" indent="0">
              <a:buNone/>
              <a:defRPr sz="4500"/>
            </a:lvl3pPr>
            <a:lvl4pPr marL="2562261" indent="0">
              <a:buNone/>
              <a:defRPr sz="3700"/>
            </a:lvl4pPr>
            <a:lvl5pPr marL="3416348" indent="0">
              <a:buNone/>
              <a:defRPr sz="3700"/>
            </a:lvl5pPr>
            <a:lvl6pPr marL="4270436" indent="0">
              <a:buNone/>
              <a:defRPr sz="3700"/>
            </a:lvl6pPr>
            <a:lvl7pPr marL="5124523" indent="0">
              <a:buNone/>
              <a:defRPr sz="3700"/>
            </a:lvl7pPr>
            <a:lvl8pPr marL="5978611" indent="0">
              <a:buNone/>
              <a:defRPr sz="3700"/>
            </a:lvl8pPr>
            <a:lvl9pPr marL="6832698" indent="0">
              <a:buNone/>
              <a:defRPr sz="37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49573" y="9155540"/>
            <a:ext cx="9641205" cy="1372925"/>
          </a:xfrm>
        </p:spPr>
        <p:txBody>
          <a:bodyPr/>
          <a:lstStyle>
            <a:lvl1pPr marL="0" indent="0">
              <a:buNone/>
              <a:defRPr sz="2600"/>
            </a:lvl1pPr>
            <a:lvl2pPr marL="854087" indent="0">
              <a:buNone/>
              <a:defRPr sz="2300"/>
            </a:lvl2pPr>
            <a:lvl3pPr marL="1708175" indent="0">
              <a:buNone/>
              <a:defRPr sz="1900"/>
            </a:lvl3pPr>
            <a:lvl4pPr marL="2562261" indent="0">
              <a:buNone/>
              <a:defRPr sz="1600"/>
            </a:lvl4pPr>
            <a:lvl5pPr marL="3416348" indent="0">
              <a:buNone/>
              <a:defRPr sz="1600"/>
            </a:lvl5pPr>
            <a:lvl6pPr marL="4270436" indent="0">
              <a:buNone/>
              <a:defRPr sz="1600"/>
            </a:lvl6pPr>
            <a:lvl7pPr marL="5124523" indent="0">
              <a:buNone/>
              <a:defRPr sz="1600"/>
            </a:lvl7pPr>
            <a:lvl8pPr marL="5978611" indent="0">
              <a:buNone/>
              <a:defRPr sz="1600"/>
            </a:lvl8pPr>
            <a:lvl9pPr marL="683269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468477"/>
            <a:ext cx="12271465" cy="1348220"/>
          </a:xfrm>
          <a:prstGeom prst="rect">
            <a:avLst/>
          </a:prstGeom>
        </p:spPr>
        <p:txBody>
          <a:bodyPr vert="horz" lIns="170817" tIns="85409" rIns="170817" bIns="85409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729604"/>
            <a:ext cx="14461808" cy="7720329"/>
          </a:xfrm>
          <a:prstGeom prst="rect">
            <a:avLst/>
          </a:prstGeom>
        </p:spPr>
        <p:txBody>
          <a:bodyPr vert="horz" lIns="170817" tIns="85409" rIns="170817" bIns="854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343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l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21E2A-1881-4ECA-BF4E-8D6B5AF7FDB6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490131" y="10842586"/>
            <a:ext cx="5088414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ct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1588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708175" rtl="0" eaLnBrk="1" latinLnBrk="0" hangingPunct="1">
        <a:spcBef>
          <a:spcPct val="0"/>
        </a:spcBef>
        <a:buNone/>
        <a:defRPr sz="8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0565" indent="-640565" algn="l" defTabSz="1708175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387892" indent="-533804" algn="l" defTabSz="1708175" rtl="0" eaLnBrk="1" latinLnBrk="0" hangingPunct="1">
        <a:spcBef>
          <a:spcPct val="20000"/>
        </a:spcBef>
        <a:buFont typeface="Arial" pitchFamily="34" charset="0"/>
        <a:buChar char="–"/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13521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2989306" indent="-427044" algn="l" defTabSz="170817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843392" indent="-427044" algn="l" defTabSz="1708175" rtl="0" eaLnBrk="1" latinLnBrk="0" hangingPunct="1">
        <a:spcBef>
          <a:spcPct val="20000"/>
        </a:spcBef>
        <a:buFont typeface="Arial" pitchFamily="34" charset="0"/>
        <a:buChar char="»"/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697479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55156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405653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259742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87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708175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56226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1634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270436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124523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97861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83269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4878" y="-14444"/>
            <a:ext cx="16114022" cy="117271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1244" y="1039848"/>
            <a:ext cx="11154783" cy="22530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243" y="3685507"/>
            <a:ext cx="11154785" cy="6619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98615" y="10305280"/>
            <a:ext cx="1202219" cy="622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21E2A-1881-4ECA-BF4E-8D6B5AF7FDB6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1244" y="10305280"/>
            <a:ext cx="8123912" cy="622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25176" y="10305280"/>
            <a:ext cx="900854" cy="622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35">
                <a:solidFill>
                  <a:schemeClr val="accent1"/>
                </a:solidFill>
              </a:defRPr>
            </a:lvl1pPr>
          </a:lstStyle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84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779892" rtl="0" eaLnBrk="1" latinLnBrk="0" hangingPunct="1">
        <a:spcBef>
          <a:spcPct val="0"/>
        </a:spcBef>
        <a:buNone/>
        <a:defRPr sz="614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84919" indent="-584919" algn="l" defTabSz="779892" rtl="0" eaLnBrk="1" latinLnBrk="0" hangingPunct="1">
        <a:spcBef>
          <a:spcPts val="170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07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267324" indent="-487432" algn="l" defTabSz="779892" rtl="0" eaLnBrk="1" latinLnBrk="0" hangingPunct="1">
        <a:spcBef>
          <a:spcPts val="170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2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949729" indent="-389946" algn="l" defTabSz="779892" rtl="0" eaLnBrk="1" latinLnBrk="0" hangingPunct="1">
        <a:spcBef>
          <a:spcPts val="170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3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729621" indent="-389946" algn="l" defTabSz="779892" rtl="0" eaLnBrk="1" latinLnBrk="0" hangingPunct="1">
        <a:spcBef>
          <a:spcPts val="170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4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509513" indent="-389946" algn="l" defTabSz="779892" rtl="0" eaLnBrk="1" latinLnBrk="0" hangingPunct="1">
        <a:spcBef>
          <a:spcPts val="170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4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4289405" indent="-389946" algn="l" defTabSz="779892" rtl="0" eaLnBrk="1" latinLnBrk="0" hangingPunct="1">
        <a:spcBef>
          <a:spcPts val="170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4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5069296" indent="-389946" algn="l" defTabSz="779892" rtl="0" eaLnBrk="1" latinLnBrk="0" hangingPunct="1">
        <a:spcBef>
          <a:spcPts val="170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4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849188" indent="-389946" algn="l" defTabSz="779892" rtl="0" eaLnBrk="1" latinLnBrk="0" hangingPunct="1">
        <a:spcBef>
          <a:spcPts val="170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4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6629080" indent="-389946" algn="l" defTabSz="779892" rtl="0" eaLnBrk="1" latinLnBrk="0" hangingPunct="1">
        <a:spcBef>
          <a:spcPts val="170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4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892" rtl="0" eaLnBrk="1" latinLnBrk="0" hangingPunct="1">
        <a:defRPr sz="3070" kern="1200">
          <a:solidFill>
            <a:schemeClr val="tx1"/>
          </a:solidFill>
          <a:latin typeface="+mn-lt"/>
          <a:ea typeface="+mn-ea"/>
          <a:cs typeface="+mn-cs"/>
        </a:defRPr>
      </a:lvl1pPr>
      <a:lvl2pPr marL="779892" algn="l" defTabSz="779892" rtl="0" eaLnBrk="1" latinLnBrk="0" hangingPunct="1">
        <a:defRPr sz="3070" kern="1200">
          <a:solidFill>
            <a:schemeClr val="tx1"/>
          </a:solidFill>
          <a:latin typeface="+mn-lt"/>
          <a:ea typeface="+mn-ea"/>
          <a:cs typeface="+mn-cs"/>
        </a:defRPr>
      </a:lvl2pPr>
      <a:lvl3pPr marL="1559784" algn="l" defTabSz="779892" rtl="0" eaLnBrk="1" latinLnBrk="0" hangingPunct="1">
        <a:defRPr sz="3070" kern="1200">
          <a:solidFill>
            <a:schemeClr val="tx1"/>
          </a:solidFill>
          <a:latin typeface="+mn-lt"/>
          <a:ea typeface="+mn-ea"/>
          <a:cs typeface="+mn-cs"/>
        </a:defRPr>
      </a:lvl3pPr>
      <a:lvl4pPr marL="2339675" algn="l" defTabSz="779892" rtl="0" eaLnBrk="1" latinLnBrk="0" hangingPunct="1">
        <a:defRPr sz="3070" kern="1200">
          <a:solidFill>
            <a:schemeClr val="tx1"/>
          </a:solidFill>
          <a:latin typeface="+mn-lt"/>
          <a:ea typeface="+mn-ea"/>
          <a:cs typeface="+mn-cs"/>
        </a:defRPr>
      </a:lvl4pPr>
      <a:lvl5pPr marL="3119567" algn="l" defTabSz="779892" rtl="0" eaLnBrk="1" latinLnBrk="0" hangingPunct="1">
        <a:defRPr sz="3070" kern="1200">
          <a:solidFill>
            <a:schemeClr val="tx1"/>
          </a:solidFill>
          <a:latin typeface="+mn-lt"/>
          <a:ea typeface="+mn-ea"/>
          <a:cs typeface="+mn-cs"/>
        </a:defRPr>
      </a:lvl5pPr>
      <a:lvl6pPr marL="3899459" algn="l" defTabSz="779892" rtl="0" eaLnBrk="1" latinLnBrk="0" hangingPunct="1">
        <a:defRPr sz="3070" kern="1200">
          <a:solidFill>
            <a:schemeClr val="tx1"/>
          </a:solidFill>
          <a:latin typeface="+mn-lt"/>
          <a:ea typeface="+mn-ea"/>
          <a:cs typeface="+mn-cs"/>
        </a:defRPr>
      </a:lvl6pPr>
      <a:lvl7pPr marL="4679351" algn="l" defTabSz="779892" rtl="0" eaLnBrk="1" latinLnBrk="0" hangingPunct="1">
        <a:defRPr sz="3070" kern="1200">
          <a:solidFill>
            <a:schemeClr val="tx1"/>
          </a:solidFill>
          <a:latin typeface="+mn-lt"/>
          <a:ea typeface="+mn-ea"/>
          <a:cs typeface="+mn-cs"/>
        </a:defRPr>
      </a:lvl7pPr>
      <a:lvl8pPr marL="5459242" algn="l" defTabSz="779892" rtl="0" eaLnBrk="1" latinLnBrk="0" hangingPunct="1">
        <a:defRPr sz="3070" kern="1200">
          <a:solidFill>
            <a:schemeClr val="tx1"/>
          </a:solidFill>
          <a:latin typeface="+mn-lt"/>
          <a:ea typeface="+mn-ea"/>
          <a:cs typeface="+mn-cs"/>
        </a:defRPr>
      </a:lvl8pPr>
      <a:lvl9pPr marL="6239134" algn="l" defTabSz="779892" rtl="0" eaLnBrk="1" latinLnBrk="0" hangingPunct="1">
        <a:defRPr sz="30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2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29733" y="3087356"/>
            <a:ext cx="14630400" cy="3784092"/>
          </a:xfrm>
        </p:spPr>
        <p:txBody>
          <a:bodyPr>
            <a:normAutofit/>
          </a:bodyPr>
          <a:lstStyle/>
          <a:p>
            <a:pPr algn="ctr"/>
            <a:r>
              <a:rPr lang="ru-RU" sz="5400" dirty="0"/>
              <a:t>Особенности проведения государственной итоговой аттестации 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в </a:t>
            </a:r>
            <a:r>
              <a:rPr lang="ru-RU" sz="5400" dirty="0"/>
              <a:t>форме </a:t>
            </a:r>
            <a:r>
              <a:rPr lang="ru-RU" sz="5400" dirty="0" smtClean="0">
                <a:solidFill>
                  <a:srgbClr val="16168E"/>
                </a:solidFill>
              </a:rPr>
              <a:t>г</a:t>
            </a:r>
            <a:r>
              <a:rPr lang="ru-RU" sz="5400" dirty="0" smtClean="0"/>
              <a:t>осударственного </a:t>
            </a:r>
            <a:r>
              <a:rPr lang="ru-RU" sz="5400" dirty="0">
                <a:solidFill>
                  <a:srgbClr val="16168E"/>
                </a:solidFill>
              </a:rPr>
              <a:t>в</a:t>
            </a:r>
            <a:r>
              <a:rPr lang="ru-RU" sz="5400" dirty="0"/>
              <a:t>ыпускного </a:t>
            </a:r>
            <a:r>
              <a:rPr lang="ru-RU" sz="5400" dirty="0">
                <a:solidFill>
                  <a:srgbClr val="16168E"/>
                </a:solidFill>
              </a:rPr>
              <a:t>э</a:t>
            </a:r>
            <a:r>
              <a:rPr lang="ru-RU" sz="5400" dirty="0"/>
              <a:t>кзамена</a:t>
            </a:r>
          </a:p>
        </p:txBody>
      </p:sp>
    </p:spTree>
    <p:extLst>
      <p:ext uri="{BB962C8B-B14F-4D97-AF65-F5344CB8AC3E}">
        <p14:creationId xmlns:p14="http://schemas.microsoft.com/office/powerpoint/2010/main" val="268145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34101" y="1382874"/>
            <a:ext cx="14461808" cy="1949715"/>
          </a:xfrm>
        </p:spPr>
        <p:txBody>
          <a:bodyPr>
            <a:normAutofit/>
          </a:bodyPr>
          <a:lstStyle/>
          <a:p>
            <a:r>
              <a:rPr lang="ru-RU" sz="4000" b="1" dirty="0"/>
              <a:t>Специализированные условия</a:t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03434" y="2729604"/>
            <a:ext cx="14461808" cy="7720329"/>
          </a:xfrm>
          <a:prstGeom prst="rect">
            <a:avLst/>
          </a:prstGeom>
        </p:spPr>
        <p:txBody>
          <a:bodyPr>
            <a:normAutofit/>
          </a:bodyPr>
          <a:lstStyle>
            <a:lvl1pPr marL="640565" indent="-640565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87892" indent="-53380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521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89306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4339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697479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5156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5653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5974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Для глухих и слабослышащих участников экзамена:</a:t>
            </a:r>
          </a:p>
          <a:p>
            <a:pPr marL="0" indent="0">
              <a:buFont typeface="Arial" pitchFamily="34" charset="0"/>
              <a:buNone/>
            </a:pPr>
            <a:endParaRPr lang="ru-RU" sz="3200" b="1" dirty="0" smtClean="0">
              <a:solidFill>
                <a:srgbClr val="0070C0"/>
              </a:solidFill>
            </a:endParaRPr>
          </a:p>
          <a:p>
            <a:r>
              <a:rPr lang="ru-RU" sz="3200" dirty="0" smtClean="0">
                <a:solidFill>
                  <a:srgbClr val="0070C0"/>
                </a:solidFill>
              </a:rPr>
              <a:t>звукоусиливающая аппаратура как коллективного, так и индивидуального пользования;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на каждый рабочий стол необходимое количество правил по заполнению бланков ГВЭ;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Количество уполномоченных представителей ГЭК должно быть увеличено;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привлекается ассистент-</a:t>
            </a:r>
            <a:r>
              <a:rPr lang="ru-RU" sz="3200" dirty="0" err="1" smtClean="0">
                <a:solidFill>
                  <a:srgbClr val="0070C0"/>
                </a:solidFill>
              </a:rPr>
              <a:t>сурдопереводчик</a:t>
            </a:r>
            <a:r>
              <a:rPr lang="ru-RU" sz="3200" dirty="0" smtClean="0">
                <a:solidFill>
                  <a:srgbClr val="0070C0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18905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81890" y="595745"/>
            <a:ext cx="12275127" cy="9709535"/>
          </a:xfrm>
        </p:spPr>
        <p:txBody>
          <a:bodyPr>
            <a:normAutofit lnSpcReduction="10000"/>
          </a:bodyPr>
          <a:lstStyle/>
          <a:p>
            <a:pPr marL="0" indent="0" algn="just">
              <a:buFont typeface="Arial" pitchFamily="34" charset="0"/>
              <a:buNone/>
            </a:pPr>
            <a:r>
              <a:rPr lang="ru-RU" sz="2800" b="1" i="1" dirty="0">
                <a:solidFill>
                  <a:srgbClr val="0070C0"/>
                </a:solidFill>
              </a:rPr>
              <a:t>Ассистенты оказывают участникам экзамена с ограниченными возможностями здоровья необходимую помощь с учетом их индивидуальных особенностей:</a:t>
            </a:r>
          </a:p>
          <a:p>
            <a:r>
              <a:rPr lang="ru-RU" sz="2800" dirty="0">
                <a:solidFill>
                  <a:srgbClr val="0070C0"/>
                </a:solidFill>
              </a:rPr>
              <a:t>содействие в перемещении;</a:t>
            </a:r>
          </a:p>
          <a:p>
            <a:r>
              <a:rPr lang="ru-RU" sz="2800" dirty="0">
                <a:solidFill>
                  <a:srgbClr val="0070C0"/>
                </a:solidFill>
              </a:rPr>
              <a:t>оказание помощи в фиксации положения тела, ручки в кисти руки;</a:t>
            </a:r>
          </a:p>
          <a:p>
            <a:r>
              <a:rPr lang="ru-RU" sz="2800" dirty="0">
                <a:solidFill>
                  <a:srgbClr val="0070C0"/>
                </a:solidFill>
              </a:rPr>
              <a:t>вызов медперсонала;</a:t>
            </a:r>
          </a:p>
          <a:p>
            <a:r>
              <a:rPr lang="ru-RU" sz="2800" dirty="0">
                <a:solidFill>
                  <a:srgbClr val="0070C0"/>
                </a:solidFill>
              </a:rPr>
              <a:t>оказание неотложной медицинской помощи;</a:t>
            </a:r>
          </a:p>
          <a:p>
            <a:r>
              <a:rPr lang="ru-RU" sz="2800" dirty="0">
                <a:solidFill>
                  <a:srgbClr val="0070C0"/>
                </a:solidFill>
              </a:rPr>
              <a:t>помощь в общении с сотрудниками ППЭ (</a:t>
            </a:r>
            <a:r>
              <a:rPr lang="ru-RU" sz="2800" dirty="0" err="1">
                <a:solidFill>
                  <a:srgbClr val="0070C0"/>
                </a:solidFill>
              </a:rPr>
              <a:t>сурдоперевод</a:t>
            </a:r>
            <a:r>
              <a:rPr lang="ru-RU" sz="2800" dirty="0">
                <a:solidFill>
                  <a:srgbClr val="0070C0"/>
                </a:solidFill>
              </a:rPr>
              <a:t> - для глухих</a:t>
            </a:r>
            <a:r>
              <a:rPr lang="ru-RU" sz="2800" dirty="0" smtClean="0">
                <a:solidFill>
                  <a:srgbClr val="0070C0"/>
                </a:solidFill>
              </a:rPr>
              <a:t>);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Помощь при чтении и оформлении заданий.</a:t>
            </a:r>
            <a:endParaRPr lang="ru-RU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800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800" b="1" i="1" dirty="0">
                <a:solidFill>
                  <a:srgbClr val="0070C0"/>
                </a:solidFill>
              </a:rPr>
              <a:t>Ассистентом может быть назначен:</a:t>
            </a:r>
          </a:p>
          <a:p>
            <a:r>
              <a:rPr lang="ru-RU" sz="2800" dirty="0">
                <a:solidFill>
                  <a:srgbClr val="0070C0"/>
                </a:solidFill>
              </a:rPr>
              <a:t>родитель (законный представитель) участника ГИА, </a:t>
            </a:r>
          </a:p>
          <a:p>
            <a:r>
              <a:rPr lang="ru-RU" sz="2800" dirty="0">
                <a:solidFill>
                  <a:srgbClr val="0070C0"/>
                </a:solidFill>
              </a:rPr>
              <a:t>штатный сотрудник ОО, в которой он обучается, в том числе сотрудник специального (коррекционного) образовательного учреждения.</a:t>
            </a:r>
          </a:p>
          <a:p>
            <a:pPr marL="0" indent="0">
              <a:buNone/>
            </a:pPr>
            <a:r>
              <a:rPr lang="ru-RU" sz="2800" b="1" dirty="0"/>
              <a:t>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344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639111" y="1176939"/>
            <a:ext cx="9159023" cy="79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80" tIns="36580" rIns="36580" bIns="36580" numCol="1" anchor="t" anchorCtr="0" compatLnSpc="1">
            <a:prstTxWarp prst="textNoShape">
              <a:avLst/>
            </a:prstTxWarp>
          </a:bodyPr>
          <a:lstStyle/>
          <a:p>
            <a:pPr algn="ctr" defTabSz="91449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4800" b="1" dirty="0">
                <a:latin typeface="+mj-lt"/>
              </a:rPr>
              <a:t>Формы проведения </a:t>
            </a:r>
            <a:r>
              <a:rPr lang="ru-RU" altLang="ru-RU" sz="4800" b="1" dirty="0" smtClean="0">
                <a:latin typeface="+mj-lt"/>
              </a:rPr>
              <a:t>ГВЭ   </a:t>
            </a:r>
            <a:endParaRPr lang="ru-RU" altLang="ru-RU" sz="4800" dirty="0">
              <a:latin typeface="+mj-lt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1310320" y="5481806"/>
            <a:ext cx="3555913" cy="3941987"/>
            <a:chOff x="11445787" y="5927223"/>
            <a:chExt cx="3555913" cy="3941987"/>
          </a:xfrm>
        </p:grpSpPr>
        <p:sp>
          <p:nvSpPr>
            <p:cNvPr id="12" name="Прямоугольник с двумя скругленными противолежащими углами 11"/>
            <p:cNvSpPr/>
            <p:nvPr/>
          </p:nvSpPr>
          <p:spPr>
            <a:xfrm>
              <a:off x="11445787" y="5927223"/>
              <a:ext cx="3522028" cy="3941987"/>
            </a:xfrm>
            <a:prstGeom prst="round2Diag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1510916" y="6035803"/>
              <a:ext cx="3490784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i="1" dirty="0">
                  <a:solidFill>
                    <a:srgbClr val="006AB3"/>
                  </a:solidFill>
                  <a:cs typeface="Times New Roman" panose="02020603050405020304" pitchFamily="18" charset="0"/>
                </a:rPr>
                <a:t>Выполнение экзаменационных </a:t>
              </a:r>
            </a:p>
            <a:p>
              <a:pPr algn="ctr"/>
              <a:r>
                <a:rPr lang="ru-RU" sz="2800" b="1" i="1" dirty="0">
                  <a:solidFill>
                    <a:srgbClr val="006AB3"/>
                  </a:solidFill>
                  <a:cs typeface="Times New Roman" panose="02020603050405020304" pitchFamily="18" charset="0"/>
                </a:rPr>
                <a:t>работ на компьютере</a:t>
              </a: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6330" y="8080889"/>
              <a:ext cx="2540943" cy="1589501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355734" y="5523875"/>
            <a:ext cx="3522028" cy="3941987"/>
            <a:chOff x="1354157" y="6009092"/>
            <a:chExt cx="3522028" cy="3941987"/>
          </a:xfrm>
        </p:grpSpPr>
        <p:sp>
          <p:nvSpPr>
            <p:cNvPr id="13" name="Прямоугольник с двумя скругленными противолежащими углами 12"/>
            <p:cNvSpPr/>
            <p:nvPr/>
          </p:nvSpPr>
          <p:spPr>
            <a:xfrm>
              <a:off x="1354157" y="6009092"/>
              <a:ext cx="3522028" cy="3941987"/>
            </a:xfrm>
            <a:prstGeom prst="round2Diag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761068" y="6335035"/>
              <a:ext cx="287804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i="1" dirty="0">
                  <a:solidFill>
                    <a:srgbClr val="006AB3"/>
                  </a:solidFill>
                  <a:latin typeface="+mj-lt"/>
                  <a:cs typeface="Times New Roman" panose="02020603050405020304" pitchFamily="18" charset="0"/>
                </a:rPr>
                <a:t>Письменная форма</a:t>
              </a: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664" y="7306598"/>
              <a:ext cx="2063014" cy="2627024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5570138" y="2545368"/>
            <a:ext cx="4125285" cy="1961578"/>
            <a:chOff x="5570138" y="2899903"/>
            <a:chExt cx="4125285" cy="1961578"/>
          </a:xfrm>
        </p:grpSpPr>
        <p:sp>
          <p:nvSpPr>
            <p:cNvPr id="21" name="Прямоугольник с двумя скругленными противолежащими углами 20"/>
            <p:cNvSpPr/>
            <p:nvPr/>
          </p:nvSpPr>
          <p:spPr>
            <a:xfrm>
              <a:off x="5570138" y="2899903"/>
              <a:ext cx="4125285" cy="1961578"/>
            </a:xfrm>
            <a:prstGeom prst="round2DiagRect">
              <a:avLst/>
            </a:prstGeom>
            <a:solidFill>
              <a:srgbClr val="B1B3B4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2" name="Прямоугольник с двумя скругленными противолежащими углами 21"/>
            <p:cNvSpPr/>
            <p:nvPr/>
          </p:nvSpPr>
          <p:spPr>
            <a:xfrm>
              <a:off x="6467255" y="3277957"/>
              <a:ext cx="2331049" cy="1152533"/>
            </a:xfrm>
            <a:prstGeom prst="round2DiagRect">
              <a:avLst/>
            </a:prstGeom>
            <a:solidFill>
              <a:srgbClr val="D9DADB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4400" b="1" dirty="0">
                  <a:solidFill>
                    <a:srgbClr val="006A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ГВЭ</a:t>
              </a:r>
              <a:endParaRPr lang="ru-RU" sz="4400" dirty="0">
                <a:solidFill>
                  <a:srgbClr val="006AB3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240860" y="5523209"/>
            <a:ext cx="3520842" cy="3941987"/>
            <a:chOff x="6400565" y="6009092"/>
            <a:chExt cx="3520842" cy="3941987"/>
          </a:xfrm>
        </p:grpSpPr>
        <p:sp>
          <p:nvSpPr>
            <p:cNvPr id="8" name="Прямоугольник с двумя скругленными противолежащими углами 7"/>
            <p:cNvSpPr/>
            <p:nvPr/>
          </p:nvSpPr>
          <p:spPr>
            <a:xfrm>
              <a:off x="6400565" y="6009092"/>
              <a:ext cx="3520842" cy="3941987"/>
            </a:xfrm>
            <a:prstGeom prst="round2Diag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705600" y="6342789"/>
              <a:ext cx="275782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i="1" dirty="0">
                  <a:solidFill>
                    <a:srgbClr val="006AB3"/>
                  </a:solidFill>
                  <a:latin typeface="+mj-lt"/>
                  <a:cs typeface="Times New Roman" panose="02020603050405020304" pitchFamily="18" charset="0"/>
                </a:rPr>
                <a:t>Устная форма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986" y="6939890"/>
              <a:ext cx="2561381" cy="2730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642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36072" y="2901846"/>
            <a:ext cx="13896109" cy="2408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Bef>
                <a:spcPts val="600"/>
              </a:spcBef>
              <a:spcAft>
                <a:spcPts val="300"/>
              </a:spcAft>
            </a:pPr>
            <a:r>
              <a:rPr lang="ru-RU" sz="4000" b="1" dirty="0">
                <a:solidFill>
                  <a:srgbClr val="006AB3"/>
                </a:solidFill>
                <a:ea typeface="Times New Roman" panose="02020603050405020304" pitchFamily="18" charset="0"/>
              </a:rPr>
              <a:t>Продолжительность экзаменационной работы</a:t>
            </a:r>
          </a:p>
          <a:p>
            <a:pPr algn="ctr"/>
            <a:r>
              <a:rPr lang="ru-RU" sz="3600" dirty="0">
                <a:solidFill>
                  <a:srgbClr val="006AB3"/>
                </a:solidFill>
                <a:ea typeface="Times New Roman" panose="02020603050405020304" pitchFamily="18" charset="0"/>
              </a:rPr>
              <a:t>На выполнение экзаменационной работы по русскому языку дается 3 часа 55 минут (235 минут). Это время по желанию участника с ОВЗ может быть увеличено на 1,5 </a:t>
            </a:r>
            <a:r>
              <a:rPr lang="ru-RU" sz="3600" dirty="0" smtClean="0">
                <a:solidFill>
                  <a:srgbClr val="006AB3"/>
                </a:solidFill>
                <a:ea typeface="Times New Roman" panose="02020603050405020304" pitchFamily="18" charset="0"/>
              </a:rPr>
              <a:t>часа</a:t>
            </a:r>
            <a:endParaRPr lang="ru-RU" dirty="0">
              <a:solidFill>
                <a:srgbClr val="006AB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1883" y="7596422"/>
            <a:ext cx="10350189" cy="1792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hangingPunct="0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006AB3"/>
                </a:solidFill>
                <a:ea typeface="Times New Roman" panose="02020603050405020304" pitchFamily="18" charset="0"/>
              </a:rPr>
              <a:t>разрешается пользоваться орфографическими </a:t>
            </a:r>
            <a:r>
              <a:rPr lang="ru-RU" sz="3600" dirty="0">
                <a:solidFill>
                  <a:srgbClr val="006AB3"/>
                </a:solidFill>
                <a:ea typeface="Times New Roman" panose="02020603050405020304" pitchFamily="18" charset="0"/>
              </a:rPr>
              <a:t>и толковыми </a:t>
            </a:r>
            <a:r>
              <a:rPr lang="ru-RU" sz="3600" dirty="0" smtClean="0">
                <a:solidFill>
                  <a:srgbClr val="006AB3"/>
                </a:solidFill>
                <a:ea typeface="Times New Roman" panose="02020603050405020304" pitchFamily="18" charset="0"/>
              </a:rPr>
              <a:t>словарями</a:t>
            </a:r>
          </a:p>
          <a:p>
            <a:pPr indent="450215" algn="ctr" hangingPunct="0">
              <a:spcAft>
                <a:spcPts val="0"/>
              </a:spcAft>
              <a:tabLst>
                <a:tab pos="762000" algn="l"/>
              </a:tabLst>
            </a:pPr>
            <a:endParaRPr lang="ru-RU" sz="3600" dirty="0">
              <a:solidFill>
                <a:srgbClr val="006AB3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6" name="Picture 2" descr="http://getseoreport.com/data_images/56a91969d739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" t="2826" r="3277" b="2674"/>
          <a:stretch/>
        </p:blipFill>
        <p:spPr bwMode="auto">
          <a:xfrm>
            <a:off x="11042072" y="6979465"/>
            <a:ext cx="4267200" cy="299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07085" y="9995582"/>
            <a:ext cx="9904805" cy="1077218"/>
          </a:xfrm>
          <a:prstGeom prst="rect">
            <a:avLst/>
          </a:prstGeom>
          <a:ln w="28575">
            <a:solidFill>
              <a:srgbClr val="E2001A"/>
            </a:solidFill>
          </a:ln>
        </p:spPr>
        <p:txBody>
          <a:bodyPr wrap="square">
            <a:spAutoFit/>
          </a:bodyPr>
          <a:lstStyle/>
          <a:p>
            <a:pPr indent="450215" algn="ctr" hangingPunct="0">
              <a:tabLst>
                <a:tab pos="762000" algn="l"/>
              </a:tabLst>
            </a:pPr>
            <a:r>
              <a:rPr lang="ru-RU" sz="3200" b="1" dirty="0" smtClean="0">
                <a:solidFill>
                  <a:srgbClr val="E2001A"/>
                </a:solidFill>
                <a:ea typeface="Times New Roman" panose="02020603050405020304" pitchFamily="18" charset="0"/>
              </a:rPr>
              <a:t>ЗАПРЕЩЕНО!!!</a:t>
            </a:r>
            <a:endParaRPr lang="ru-RU" sz="3200" b="1" dirty="0">
              <a:solidFill>
                <a:srgbClr val="E2001A"/>
              </a:solidFill>
              <a:ea typeface="Times New Roman" panose="02020603050405020304" pitchFamily="18" charset="0"/>
            </a:endParaRPr>
          </a:p>
          <a:p>
            <a:pPr indent="450215" algn="ctr" hangingPunct="0">
              <a:spcAft>
                <a:spcPts val="0"/>
              </a:spcAft>
              <a:tabLst>
                <a:tab pos="762000" algn="l"/>
              </a:tabLst>
            </a:pPr>
            <a:r>
              <a:rPr lang="ru-RU" sz="3200" b="1" dirty="0">
                <a:solidFill>
                  <a:srgbClr val="E2001A"/>
                </a:solidFill>
                <a:ea typeface="Times New Roman" panose="02020603050405020304" pitchFamily="18" charset="0"/>
              </a:rPr>
              <a:t>п</a:t>
            </a:r>
            <a:r>
              <a:rPr lang="ru-RU" sz="3200" b="1" dirty="0" smtClean="0">
                <a:solidFill>
                  <a:srgbClr val="E2001A"/>
                </a:solidFill>
                <a:ea typeface="Times New Roman" panose="02020603050405020304" pitchFamily="18" charset="0"/>
              </a:rPr>
              <a:t>ользование </a:t>
            </a:r>
            <a:r>
              <a:rPr lang="ru-RU" sz="3200" b="1" dirty="0">
                <a:solidFill>
                  <a:srgbClr val="E2001A"/>
                </a:solidFill>
                <a:ea typeface="Times New Roman" panose="02020603050405020304" pitchFamily="18" charset="0"/>
              </a:rPr>
              <a:t>личными </a:t>
            </a:r>
            <a:r>
              <a:rPr lang="ru-RU" sz="3200" b="1" dirty="0" smtClean="0">
                <a:solidFill>
                  <a:srgbClr val="E2001A"/>
                </a:solidFill>
                <a:ea typeface="Times New Roman" panose="02020603050405020304" pitchFamily="18" charset="0"/>
              </a:rPr>
              <a:t>словарями</a:t>
            </a:r>
            <a:endParaRPr lang="ru-RU" sz="3200" b="1" dirty="0">
              <a:solidFill>
                <a:srgbClr val="E2001A"/>
              </a:solidFill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8690" y="6007284"/>
            <a:ext cx="133834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Bef>
                <a:spcPts val="600"/>
              </a:spcBef>
              <a:spcAft>
                <a:spcPts val="300"/>
              </a:spcAft>
            </a:pPr>
            <a:r>
              <a:rPr lang="ru-RU" sz="4400" b="1" dirty="0">
                <a:solidFill>
                  <a:srgbClr val="006AB3"/>
                </a:solidFill>
                <a:ea typeface="Times New Roman" panose="02020603050405020304" pitchFamily="18" charset="0"/>
              </a:rPr>
              <a:t>Дополнительные материалы и оборудование 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606867" y="1439273"/>
            <a:ext cx="14461808" cy="1949715"/>
          </a:xfrm>
        </p:spPr>
        <p:txBody>
          <a:bodyPr>
            <a:noAutofit/>
          </a:bodyPr>
          <a:lstStyle/>
          <a:p>
            <a:r>
              <a:rPr lang="ru-RU" sz="4000" b="1" dirty="0"/>
              <a:t>Особенности проведения </a:t>
            </a:r>
            <a:r>
              <a:rPr lang="ru-RU" sz="4000" b="1" dirty="0" smtClean="0"/>
              <a:t>ГВЭ по </a:t>
            </a:r>
            <a:r>
              <a:rPr lang="ru-RU" sz="4000" b="1" dirty="0">
                <a:solidFill>
                  <a:srgbClr val="FF0000"/>
                </a:solidFill>
              </a:rPr>
              <a:t>русскому языку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7196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606867" y="1439273"/>
            <a:ext cx="14461808" cy="1949715"/>
          </a:xfrm>
        </p:spPr>
        <p:txBody>
          <a:bodyPr>
            <a:noAutofit/>
          </a:bodyPr>
          <a:lstStyle/>
          <a:p>
            <a:r>
              <a:rPr lang="ru-RU" sz="4000" b="1" dirty="0"/>
              <a:t>Особенности проведения </a:t>
            </a:r>
            <a:r>
              <a:rPr lang="ru-RU" sz="4000" b="1" dirty="0" smtClean="0"/>
              <a:t>ГВЭ по </a:t>
            </a:r>
            <a:r>
              <a:rPr lang="ru-RU" sz="4000" b="1" dirty="0">
                <a:solidFill>
                  <a:srgbClr val="FF0000"/>
                </a:solidFill>
              </a:rPr>
              <a:t>русскому языку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3296" y="5363937"/>
            <a:ext cx="3063716" cy="2457450"/>
          </a:xfrm>
          <a:prstGeom prst="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6AB3"/>
                </a:solidFill>
              </a:rPr>
              <a:t>Выбор участника ГВЭ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4243847" y="5210823"/>
            <a:ext cx="1524000" cy="990600"/>
          </a:xfrm>
          <a:prstGeom prst="rightArrow">
            <a:avLst/>
          </a:prstGeom>
          <a:solidFill>
            <a:srgbClr val="B1B3B4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243847" y="6945087"/>
            <a:ext cx="1485900" cy="990600"/>
          </a:xfrm>
          <a:prstGeom prst="rightArrow">
            <a:avLst/>
          </a:prstGeom>
          <a:solidFill>
            <a:srgbClr val="B1B3B4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49728" y="2536787"/>
            <a:ext cx="3444716" cy="2400300"/>
          </a:xfrm>
          <a:prstGeom prst="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6AB3"/>
                </a:solidFill>
              </a:rPr>
              <a:t>Изложение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132336" y="5402037"/>
            <a:ext cx="3444716" cy="2419350"/>
          </a:xfrm>
          <a:prstGeom prst="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6AB3"/>
                </a:solidFill>
              </a:rPr>
              <a:t>Сочинение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1902916" y="3698426"/>
            <a:ext cx="3565683" cy="5788473"/>
          </a:xfrm>
          <a:prstGeom prst="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6AB3"/>
                </a:solidFill>
              </a:rPr>
              <a:t>Каждая форма сдачи экзамена должна проходить </a:t>
            </a:r>
            <a:br>
              <a:rPr lang="ru-RU" sz="2800" dirty="0">
                <a:solidFill>
                  <a:srgbClr val="006AB3"/>
                </a:solidFill>
              </a:rPr>
            </a:br>
            <a:r>
              <a:rPr lang="ru-RU" sz="2800" dirty="0">
                <a:solidFill>
                  <a:srgbClr val="006AB3"/>
                </a:solidFill>
              </a:rPr>
              <a:t>в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отдельной</a:t>
            </a:r>
            <a:r>
              <a:rPr lang="ru-RU" sz="2800" dirty="0">
                <a:solidFill>
                  <a:srgbClr val="006AB3"/>
                </a:solidFill>
              </a:rPr>
              <a:t> аудитории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9976325" y="5210823"/>
            <a:ext cx="1524000" cy="990600"/>
          </a:xfrm>
          <a:prstGeom prst="rightArrow">
            <a:avLst/>
          </a:prstGeom>
          <a:solidFill>
            <a:srgbClr val="B1B3B4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10014427" y="6945087"/>
            <a:ext cx="1524000" cy="990600"/>
          </a:xfrm>
          <a:prstGeom prst="rightArrow">
            <a:avLst/>
          </a:prstGeom>
          <a:solidFill>
            <a:srgbClr val="B1B3B4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149728" y="8440263"/>
            <a:ext cx="3444716" cy="2419350"/>
          </a:xfrm>
          <a:prstGeom prst="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6AB3"/>
                </a:solidFill>
              </a:rPr>
              <a:t>Диктант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(для </a:t>
            </a:r>
            <a:r>
              <a:rPr lang="ru-RU" sz="2000" dirty="0">
                <a:solidFill>
                  <a:schemeClr val="tx1"/>
                </a:solidFill>
              </a:rPr>
              <a:t>обучающихся с расстройствами аутистического </a:t>
            </a:r>
            <a:r>
              <a:rPr lang="ru-RU" sz="2000" dirty="0" smtClean="0">
                <a:solidFill>
                  <a:schemeClr val="tx1"/>
                </a:solidFill>
              </a:rPr>
              <a:t>спектра)  </a:t>
            </a:r>
          </a:p>
        </p:txBody>
      </p:sp>
    </p:spTree>
    <p:extLst>
      <p:ext uri="{BB962C8B-B14F-4D97-AF65-F5344CB8AC3E}">
        <p14:creationId xmlns:p14="http://schemas.microsoft.com/office/powerpoint/2010/main" val="332145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993777" y="1452269"/>
            <a:ext cx="12271464" cy="2188398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750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5pPr>
            <a:lvl6pPr marL="779892"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6pPr>
            <a:lvl7pPr marL="1559784"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7pPr>
            <a:lvl8pPr marL="2339675"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8pPr>
            <a:lvl9pPr marL="3119567"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sz="5500" b="1" dirty="0" smtClean="0"/>
              <a:t>Особенности проведения ГВЭ по </a:t>
            </a:r>
            <a:r>
              <a:rPr lang="ru-RU" sz="5500" b="1" dirty="0" smtClean="0">
                <a:solidFill>
                  <a:srgbClr val="FF0000"/>
                </a:solidFill>
              </a:rPr>
              <a:t>русскому языку </a:t>
            </a:r>
          </a:p>
          <a:p>
            <a:pPr defTabSz="914400"/>
            <a:endParaRPr lang="ru-RU" sz="5500" b="1" dirty="0">
              <a:solidFill>
                <a:srgbClr val="FF0000"/>
              </a:solidFill>
            </a:endParaRPr>
          </a:p>
          <a:p>
            <a:pPr defTabSz="914400"/>
            <a:r>
              <a:rPr lang="ru-RU" sz="4900" b="1" dirty="0" smtClean="0">
                <a:solidFill>
                  <a:srgbClr val="FF0000"/>
                </a:solidFill>
              </a:rPr>
              <a:t>СОЧИНЕНИЕ</a:t>
            </a:r>
            <a:endParaRPr lang="ru-RU" sz="49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0110" y="3640667"/>
            <a:ext cx="142538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3600" dirty="0" smtClean="0">
                <a:solidFill>
                  <a:srgbClr val="006AB3"/>
                </a:solidFill>
                <a:ea typeface="Times New Roman" panose="02020603050405020304" pitchFamily="18" charset="0"/>
              </a:rPr>
              <a:t>	</a:t>
            </a:r>
            <a:r>
              <a:rPr lang="ru-RU" sz="3600" b="1" dirty="0" smtClean="0">
                <a:solidFill>
                  <a:srgbClr val="006AB3"/>
                </a:solidFill>
                <a:ea typeface="Times New Roman" panose="02020603050405020304" pitchFamily="18" charset="0"/>
              </a:rPr>
              <a:t>Комплект </a:t>
            </a:r>
            <a:r>
              <a:rPr lang="ru-RU" sz="3600" b="1" dirty="0">
                <a:solidFill>
                  <a:srgbClr val="006AB3"/>
                </a:solidFill>
                <a:ea typeface="Times New Roman" panose="02020603050405020304" pitchFamily="18" charset="0"/>
              </a:rPr>
              <a:t>тем сочинений </a:t>
            </a:r>
            <a:r>
              <a:rPr lang="ru-RU" sz="3600" b="1" dirty="0" smtClean="0">
                <a:solidFill>
                  <a:srgbClr val="006AB3"/>
                </a:solidFill>
                <a:ea typeface="Times New Roman" panose="02020603050405020304" pitchFamily="18" charset="0"/>
              </a:rPr>
              <a:t>содержит</a:t>
            </a:r>
            <a:r>
              <a:rPr lang="ru-RU" sz="3600" dirty="0" smtClean="0">
                <a:solidFill>
                  <a:srgbClr val="006AB3"/>
                </a:solidFill>
                <a:ea typeface="Times New Roman" panose="02020603050405020304" pitchFamily="18" charset="0"/>
              </a:rPr>
              <a:t>:</a:t>
            </a:r>
          </a:p>
          <a:p>
            <a:pPr algn="just" fontAlgn="base"/>
            <a:endParaRPr lang="ru-RU" sz="3600" dirty="0" smtClean="0">
              <a:solidFill>
                <a:srgbClr val="006AB3"/>
              </a:solidFill>
              <a:ea typeface="Times New Roman" panose="02020603050405020304" pitchFamily="18" charset="0"/>
            </a:endParaRPr>
          </a:p>
          <a:p>
            <a:pPr marL="571500" indent="-571500" algn="just" fontAlgn="base">
              <a:buFont typeface="Wingdings" panose="05000000000000000000" pitchFamily="2" charset="2"/>
              <a:buChar char="v"/>
            </a:pPr>
            <a:r>
              <a:rPr lang="ru-RU" sz="3600" dirty="0" smtClean="0">
                <a:solidFill>
                  <a:srgbClr val="006AB3"/>
                </a:solidFill>
                <a:ea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006AB3"/>
                </a:solidFill>
                <a:ea typeface="Times New Roman" panose="02020603050405020304" pitchFamily="18" charset="0"/>
              </a:rPr>
              <a:t>четыре </a:t>
            </a:r>
            <a:r>
              <a:rPr lang="ru-RU" sz="3600" dirty="0">
                <a:solidFill>
                  <a:srgbClr val="006AB3"/>
                </a:solidFill>
                <a:ea typeface="Times New Roman" panose="02020603050405020304" pitchFamily="18" charset="0"/>
              </a:rPr>
              <a:t>темы разной проблематики, сгруппированные в соответствии с определенной структурой, </a:t>
            </a:r>
            <a:endParaRPr lang="ru-RU" sz="3600" dirty="0" smtClean="0">
              <a:solidFill>
                <a:srgbClr val="006AB3"/>
              </a:solidFill>
              <a:ea typeface="Times New Roman" panose="02020603050405020304" pitchFamily="18" charset="0"/>
            </a:endParaRPr>
          </a:p>
          <a:p>
            <a:pPr algn="just" fontAlgn="base"/>
            <a:endParaRPr lang="ru-RU" sz="3600" dirty="0" smtClean="0">
              <a:solidFill>
                <a:srgbClr val="006AB3"/>
              </a:solidFill>
              <a:ea typeface="Times New Roman" panose="02020603050405020304" pitchFamily="18" charset="0"/>
            </a:endParaRPr>
          </a:p>
          <a:p>
            <a:pPr marL="571500" indent="-571500" algn="just" fontAlgn="base">
              <a:buFont typeface="Wingdings" panose="05000000000000000000" pitchFamily="2" charset="2"/>
              <a:buChar char="v"/>
            </a:pPr>
            <a:r>
              <a:rPr lang="ru-RU" sz="3600" dirty="0" smtClean="0">
                <a:solidFill>
                  <a:srgbClr val="006AB3"/>
                </a:solidFill>
                <a:ea typeface="Times New Roman" panose="02020603050405020304" pitchFamily="18" charset="0"/>
              </a:rPr>
              <a:t>инструкции </a:t>
            </a:r>
            <a:r>
              <a:rPr lang="ru-RU" sz="3600" dirty="0">
                <a:solidFill>
                  <a:srgbClr val="006AB3"/>
                </a:solidFill>
                <a:ea typeface="Times New Roman" panose="02020603050405020304" pitchFamily="18" charset="0"/>
              </a:rPr>
              <a:t>для обучающегося. </a:t>
            </a:r>
          </a:p>
        </p:txBody>
      </p:sp>
    </p:spTree>
    <p:extLst>
      <p:ext uri="{BB962C8B-B14F-4D97-AF65-F5344CB8AC3E}">
        <p14:creationId xmlns:p14="http://schemas.microsoft.com/office/powerpoint/2010/main" val="288093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1481" y="3012416"/>
            <a:ext cx="115546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fontAlgn="base">
              <a:spcAft>
                <a:spcPts val="0"/>
              </a:spcAft>
              <a:tabLst>
                <a:tab pos="762000" algn="l"/>
              </a:tabLst>
            </a:pPr>
            <a:r>
              <a:rPr lang="ru-RU" sz="3600" b="1" dirty="0">
                <a:solidFill>
                  <a:srgbClr val="006AB3"/>
                </a:solidFill>
                <a:ea typeface="Times New Roman" panose="02020603050405020304" pitchFamily="18" charset="0"/>
              </a:rPr>
              <a:t>Изложение с творческим заданием </a:t>
            </a:r>
            <a:r>
              <a:rPr lang="ru-RU" sz="3600" dirty="0" smtClean="0">
                <a:solidFill>
                  <a:srgbClr val="006AB3"/>
                </a:solidFill>
                <a:ea typeface="Times New Roman" panose="02020603050405020304" pitchFamily="18" charset="0"/>
              </a:rPr>
              <a:t>содержит</a:t>
            </a:r>
          </a:p>
          <a:p>
            <a:pPr indent="450215" algn="just" fontAlgn="base">
              <a:spcAft>
                <a:spcPts val="0"/>
              </a:spcAft>
              <a:tabLst>
                <a:tab pos="762000" algn="l"/>
              </a:tabLst>
            </a:pPr>
            <a:endParaRPr lang="ru-RU" sz="3600" dirty="0">
              <a:solidFill>
                <a:srgbClr val="006AB3"/>
              </a:solidFill>
              <a:ea typeface="Times New Roman" panose="02020603050405020304" pitchFamily="18" charset="0"/>
            </a:endParaRPr>
          </a:p>
          <a:p>
            <a:pPr marL="571500" indent="-571500" algn="just" fontAlgn="base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762000" algn="l"/>
              </a:tabLst>
            </a:pPr>
            <a:r>
              <a:rPr lang="ru-RU" sz="3600" dirty="0" smtClean="0">
                <a:solidFill>
                  <a:srgbClr val="006AB3"/>
                </a:solidFill>
                <a:ea typeface="Times New Roman" panose="02020603050405020304" pitchFamily="18" charset="0"/>
              </a:rPr>
              <a:t>текст</a:t>
            </a:r>
            <a:r>
              <a:rPr lang="ru-RU" sz="3600" dirty="0">
                <a:solidFill>
                  <a:srgbClr val="006AB3"/>
                </a:solidFill>
                <a:ea typeface="Times New Roman" panose="02020603050405020304" pitchFamily="18" charset="0"/>
              </a:rPr>
              <a:t>, </a:t>
            </a:r>
          </a:p>
          <a:p>
            <a:pPr marL="571500" indent="-571500" algn="just" fontAlgn="base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762000" algn="l"/>
              </a:tabLst>
            </a:pPr>
            <a:r>
              <a:rPr lang="ru-RU" sz="3600" dirty="0">
                <a:solidFill>
                  <a:srgbClr val="006AB3"/>
                </a:solidFill>
                <a:ea typeface="Times New Roman" panose="02020603050405020304" pitchFamily="18" charset="0"/>
              </a:rPr>
              <a:t>творческое задание, </a:t>
            </a:r>
          </a:p>
          <a:p>
            <a:pPr marL="571500" indent="-571500" algn="just" fontAlgn="base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762000" algn="l"/>
              </a:tabLst>
            </a:pPr>
            <a:r>
              <a:rPr lang="ru-RU" sz="3600" dirty="0">
                <a:solidFill>
                  <a:srgbClr val="006AB3"/>
                </a:solidFill>
                <a:ea typeface="Times New Roman" panose="02020603050405020304" pitchFamily="18" charset="0"/>
              </a:rPr>
              <a:t>инструкцию для обучающегося.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30360" y="6271634"/>
            <a:ext cx="141568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rgbClr val="E2001A"/>
                </a:solidFill>
              </a:rPr>
              <a:t>Предложенный для изложения текст читается организатором в аудитории </a:t>
            </a:r>
            <a:r>
              <a:rPr lang="ru-RU" sz="3200" b="1" i="1" dirty="0">
                <a:solidFill>
                  <a:srgbClr val="E2001A"/>
                </a:solidFill>
              </a:rPr>
              <a:t>трижды</a:t>
            </a:r>
            <a:endParaRPr lang="ru-RU" b="1" i="1" dirty="0">
              <a:solidFill>
                <a:srgbClr val="E2001A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27768" y="7849068"/>
            <a:ext cx="9579873" cy="3292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dirty="0">
                <a:solidFill>
                  <a:schemeClr val="tx1"/>
                </a:solidFill>
              </a:rPr>
              <a:t>Глухим и слабослышащим обучающимся, обучающимся с задержкой психического развития, с тяжёлыми нарушениями речи предоставляется (после второго чтения текста) текст изложения для чтения и  проведения подготовительной работы к изложению на </a:t>
            </a:r>
            <a:r>
              <a:rPr lang="ru-RU" sz="2800" b="1" u="sng" dirty="0">
                <a:solidFill>
                  <a:schemeClr val="tx1"/>
                </a:solidFill>
              </a:rPr>
              <a:t>40 минут</a:t>
            </a:r>
            <a:r>
              <a:rPr lang="ru-RU" sz="2800" dirty="0">
                <a:solidFill>
                  <a:schemeClr val="tx1"/>
                </a:solidFill>
              </a:rPr>
              <a:t>. По истечении этого времени организатор забирает текст изложения у участников экзамена.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30360" y="573910"/>
            <a:ext cx="12271464" cy="2188398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750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5pPr>
            <a:lvl6pPr marL="779892"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6pPr>
            <a:lvl7pPr marL="1559784"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7pPr>
            <a:lvl8pPr marL="2339675"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8pPr>
            <a:lvl9pPr marL="3119567"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sz="5500" b="1" dirty="0" smtClean="0"/>
              <a:t>Особенности проведения ГВЭ по </a:t>
            </a:r>
            <a:r>
              <a:rPr lang="ru-RU" sz="5500" b="1" dirty="0" smtClean="0">
                <a:solidFill>
                  <a:srgbClr val="FF0000"/>
                </a:solidFill>
              </a:rPr>
              <a:t>русскому языку </a:t>
            </a:r>
          </a:p>
          <a:p>
            <a:pPr defTabSz="914400"/>
            <a:endParaRPr lang="ru-RU" sz="5500" b="1" dirty="0">
              <a:solidFill>
                <a:srgbClr val="FF0000"/>
              </a:solidFill>
            </a:endParaRPr>
          </a:p>
          <a:p>
            <a:pPr defTabSz="914400"/>
            <a:r>
              <a:rPr lang="ru-RU" sz="4900" b="1" dirty="0" smtClean="0">
                <a:solidFill>
                  <a:srgbClr val="FF0000"/>
                </a:solidFill>
              </a:rPr>
              <a:t>ИЗЛОЖЕНИЕ</a:t>
            </a:r>
            <a:endParaRPr lang="ru-RU" sz="4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3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98073" y="2467497"/>
            <a:ext cx="1245249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AB3"/>
                </a:solidFill>
                <a:latin typeface="+mj-lt"/>
                <a:ea typeface="Times New Roman" panose="02020603050405020304" pitchFamily="18" charset="0"/>
              </a:rPr>
              <a:t>Продолжительность экзаменационной </a:t>
            </a:r>
            <a:r>
              <a:rPr lang="ru-RU" sz="4000" b="1" dirty="0">
                <a:solidFill>
                  <a:srgbClr val="006AB3"/>
                </a:solidFill>
                <a:latin typeface="+mj-lt"/>
                <a:ea typeface="Times New Roman" panose="02020603050405020304" pitchFamily="18" charset="0"/>
              </a:rPr>
              <a:t>работы </a:t>
            </a:r>
            <a:endParaRPr lang="ru-RU" sz="4000" b="1" dirty="0" smtClean="0">
              <a:solidFill>
                <a:srgbClr val="006AB3"/>
              </a:solidFill>
              <a:latin typeface="+mj-lt"/>
              <a:ea typeface="Times New Roman" panose="02020603050405020304" pitchFamily="18" charset="0"/>
            </a:endParaRPr>
          </a:p>
          <a:p>
            <a:pPr algn="ctr"/>
            <a:r>
              <a:rPr lang="ru-RU" sz="3600" dirty="0">
                <a:solidFill>
                  <a:srgbClr val="006AB3"/>
                </a:solidFill>
                <a:latin typeface="+mj-lt"/>
                <a:ea typeface="Times New Roman" panose="02020603050405020304" pitchFamily="18" charset="0"/>
              </a:rPr>
              <a:t>На выполнение экзаменационной работы по математике </a:t>
            </a:r>
            <a:r>
              <a:rPr lang="ru-RU" sz="3600" dirty="0" smtClean="0">
                <a:solidFill>
                  <a:srgbClr val="006AB3"/>
                </a:solidFill>
                <a:latin typeface="+mj-lt"/>
                <a:ea typeface="Times New Roman" panose="02020603050405020304" pitchFamily="18" charset="0"/>
              </a:rPr>
              <a:t>даётся  </a:t>
            </a:r>
            <a:r>
              <a:rPr lang="ru-RU" sz="3600" dirty="0">
                <a:solidFill>
                  <a:srgbClr val="006AB3"/>
                </a:solidFill>
                <a:latin typeface="+mj-lt"/>
                <a:ea typeface="Times New Roman" panose="02020603050405020304" pitchFamily="18" charset="0"/>
              </a:rPr>
              <a:t>3 часа 55 минут (235 минут). Это время по желанию участника с ОВЗ может быть увеличено на 1,5 </a:t>
            </a:r>
            <a:r>
              <a:rPr lang="ru-RU" sz="3600" dirty="0" smtClean="0">
                <a:solidFill>
                  <a:srgbClr val="006AB3"/>
                </a:solidFill>
                <a:latin typeface="+mj-lt"/>
                <a:ea typeface="Times New Roman" panose="02020603050405020304" pitchFamily="18" charset="0"/>
              </a:rPr>
              <a:t>часа</a:t>
            </a:r>
            <a:endParaRPr lang="ru-RU" dirty="0">
              <a:solidFill>
                <a:srgbClr val="006AB3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98073" y="6599264"/>
            <a:ext cx="12729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 hangingPunct="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006AB3"/>
                </a:solidFill>
                <a:ea typeface="Times New Roman" panose="02020603050405020304" pitchFamily="18" charset="0"/>
              </a:rPr>
              <a:t>выдаются </a:t>
            </a:r>
            <a:r>
              <a:rPr lang="ru-RU" sz="3600" dirty="0">
                <a:solidFill>
                  <a:srgbClr val="006AB3"/>
                </a:solidFill>
                <a:ea typeface="Times New Roman" panose="02020603050405020304" pitchFamily="18" charset="0"/>
              </a:rPr>
              <a:t>вместе с текстом экзаменационной работы </a:t>
            </a:r>
            <a:endParaRPr lang="ru-RU" sz="3600" dirty="0" smtClean="0">
              <a:solidFill>
                <a:srgbClr val="006AB3"/>
              </a:solidFill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2001" y="8588951"/>
            <a:ext cx="85790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 hangingPunct="0">
              <a:spcAft>
                <a:spcPts val="0"/>
              </a:spcAft>
            </a:pPr>
            <a:r>
              <a:rPr lang="ru-RU" sz="3200" b="1" i="1" dirty="0">
                <a:solidFill>
                  <a:srgbClr val="E2001A"/>
                </a:solidFill>
                <a:ea typeface="Times New Roman" panose="02020603050405020304" pitchFamily="18" charset="0"/>
              </a:rPr>
              <a:t>При выполнении заданий разрешается </a:t>
            </a:r>
            <a:r>
              <a:rPr lang="ru-RU" sz="3200" b="1" i="1" dirty="0" smtClean="0">
                <a:solidFill>
                  <a:srgbClr val="E2001A"/>
                </a:solidFill>
                <a:ea typeface="Times New Roman" panose="02020603050405020304" pitchFamily="18" charset="0"/>
              </a:rPr>
              <a:t>пользоваться линейкой</a:t>
            </a:r>
            <a:endParaRPr lang="ru-RU" sz="3200" b="1" i="1" dirty="0">
              <a:solidFill>
                <a:srgbClr val="E2001A"/>
              </a:solidFill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22248" y="5333600"/>
            <a:ext cx="112194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6AB3"/>
                </a:solidFill>
                <a:ea typeface="Times New Roman" panose="02020603050405020304" pitchFamily="18" charset="0"/>
              </a:rPr>
              <a:t>Необходимые справочные материалы </a:t>
            </a:r>
            <a:endParaRPr lang="ru-RU" sz="4400" b="1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606867" y="1439273"/>
            <a:ext cx="14461808" cy="1949715"/>
          </a:xfrm>
        </p:spPr>
        <p:txBody>
          <a:bodyPr>
            <a:noAutofit/>
          </a:bodyPr>
          <a:lstStyle/>
          <a:p>
            <a:r>
              <a:rPr lang="ru-RU" sz="4000" b="1" dirty="0"/>
              <a:t>Особенности проведения </a:t>
            </a:r>
            <a:r>
              <a:rPr lang="ru-RU" sz="4000" b="1" dirty="0" smtClean="0"/>
              <a:t>ГВЭ по </a:t>
            </a:r>
            <a:r>
              <a:rPr lang="ru-RU" sz="4000" b="1" dirty="0" smtClean="0">
                <a:solidFill>
                  <a:srgbClr val="FF0000"/>
                </a:solidFill>
              </a:rPr>
              <a:t>математике</a:t>
            </a:r>
            <a:r>
              <a:rPr lang="ru-RU" sz="4000" dirty="0">
                <a:solidFill>
                  <a:srgbClr val="FF0000"/>
                </a:solidFill>
              </a:rPr>
              <a:t/>
            </a:r>
            <a:br>
              <a:rPr lang="ru-RU" sz="4000" dirty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5125" y="300748"/>
            <a:ext cx="13373326" cy="1512169"/>
          </a:xfrm>
        </p:spPr>
        <p:txBody>
          <a:bodyPr>
            <a:noAutofit/>
          </a:bodyPr>
          <a:lstStyle/>
          <a:p>
            <a:r>
              <a:rPr lang="ru-RU" sz="5400" dirty="0"/>
              <a:t>Особенности </a:t>
            </a:r>
            <a:r>
              <a:rPr lang="ru-RU" sz="5400" dirty="0" smtClean="0"/>
              <a:t>экзаменационных работ </a:t>
            </a:r>
            <a:br>
              <a:rPr lang="ru-RU" sz="5400" dirty="0" smtClean="0"/>
            </a:br>
            <a:r>
              <a:rPr lang="ru-RU" sz="5400" dirty="0" smtClean="0"/>
              <a:t>в </a:t>
            </a:r>
            <a:r>
              <a:rPr lang="ru-RU" sz="5400" b="1" dirty="0" smtClean="0"/>
              <a:t>устной</a:t>
            </a:r>
            <a:r>
              <a:rPr lang="ru-RU" sz="5400" dirty="0" smtClean="0"/>
              <a:t> форме</a:t>
            </a:r>
            <a:endParaRPr lang="ru-RU" sz="5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26592" y="3978901"/>
            <a:ext cx="1425385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hangingPunct="0"/>
            <a:r>
              <a:rPr lang="ru-RU" sz="3200" dirty="0">
                <a:solidFill>
                  <a:srgbClr val="006AB3"/>
                </a:solidFill>
                <a:ea typeface="Times New Roman" panose="02020603050405020304" pitchFamily="18" charset="0"/>
              </a:rPr>
              <a:t>Рекомендуемое время на подготовку ответа </a:t>
            </a:r>
            <a:r>
              <a:rPr lang="ru-RU" sz="3200" dirty="0">
                <a:solidFill>
                  <a:srgbClr val="006AB3"/>
                </a:solidFill>
                <a:ea typeface="Times New Roman" panose="02020603050405020304" pitchFamily="18" charset="0"/>
                <a:sym typeface="Courier New" panose="02070309020205020404" pitchFamily="49" charset="0"/>
              </a:rPr>
              <a:t>-</a:t>
            </a:r>
            <a:r>
              <a:rPr lang="ru-RU" sz="3200" dirty="0">
                <a:solidFill>
                  <a:srgbClr val="006AB3"/>
                </a:solidFill>
                <a:ea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6AB3"/>
                </a:solidFill>
                <a:ea typeface="Times New Roman" panose="02020603050405020304" pitchFamily="18" charset="0"/>
              </a:rPr>
              <a:t>40 </a:t>
            </a:r>
            <a:r>
              <a:rPr lang="ru-RU" sz="3200" dirty="0">
                <a:solidFill>
                  <a:srgbClr val="006AB3"/>
                </a:solidFill>
                <a:ea typeface="Times New Roman" panose="02020603050405020304" pitchFamily="18" charset="0"/>
              </a:rPr>
              <a:t>минут</a:t>
            </a:r>
            <a:r>
              <a:rPr lang="ru-RU" sz="3200" dirty="0" smtClean="0">
                <a:solidFill>
                  <a:srgbClr val="006AB3"/>
                </a:solidFill>
                <a:ea typeface="Times New Roman" panose="02020603050405020304" pitchFamily="18" charset="0"/>
              </a:rPr>
              <a:t>.</a:t>
            </a:r>
          </a:p>
          <a:p>
            <a:pPr fontAlgn="base" hangingPunct="0"/>
            <a:endParaRPr lang="ru-RU" sz="3200" dirty="0">
              <a:solidFill>
                <a:srgbClr val="006AB3"/>
              </a:solidFill>
              <a:ea typeface="Times New Roman" panose="02020603050405020304" pitchFamily="18" charset="0"/>
            </a:endParaRPr>
          </a:p>
          <a:p>
            <a:pPr fontAlgn="base" hangingPunct="0"/>
            <a:r>
              <a:rPr lang="ru-RU" sz="3200" dirty="0" smtClean="0">
                <a:solidFill>
                  <a:srgbClr val="006AB3"/>
                </a:solidFill>
                <a:ea typeface="Times New Roman" panose="02020603050405020304" pitchFamily="18" charset="0"/>
              </a:rPr>
              <a:t>Дополнительные материалы и оборудование: орфографические и толковые словари </a:t>
            </a:r>
            <a:endParaRPr lang="ru-RU" sz="3200" dirty="0">
              <a:solidFill>
                <a:srgbClr val="006AB3"/>
              </a:solidFill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5125" y="2229412"/>
            <a:ext cx="1265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В </a:t>
            </a:r>
            <a:r>
              <a:rPr lang="ru-RU" sz="3600" dirty="0"/>
              <a:t>комплект ЭМ по </a:t>
            </a:r>
            <a:r>
              <a:rPr lang="ru-RU" sz="3600" b="1" dirty="0">
                <a:solidFill>
                  <a:srgbClr val="006AB3"/>
                </a:solidFill>
                <a:latin typeface="+mj-lt"/>
                <a:ea typeface="Times New Roman" panose="02020603050405020304" pitchFamily="18" charset="0"/>
              </a:rPr>
              <a:t>русскому языку </a:t>
            </a:r>
            <a:r>
              <a:rPr lang="ru-RU" sz="3600" dirty="0"/>
              <a:t>включены 15 билетов. Каждый билет содержит текст и три задания. </a:t>
            </a:r>
            <a:endParaRPr lang="ru-RU" sz="3600" b="1" dirty="0">
              <a:solidFill>
                <a:srgbClr val="006AB3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7184" y="6716415"/>
            <a:ext cx="119891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hangingPunct="0"/>
            <a:r>
              <a:rPr lang="ru-RU" sz="3600" dirty="0"/>
              <a:t>Комплект ЭМ по </a:t>
            </a:r>
            <a:r>
              <a:rPr lang="ru-RU" sz="3600" b="1" dirty="0">
                <a:solidFill>
                  <a:srgbClr val="006AB3"/>
                </a:solidFill>
                <a:latin typeface="+mj-lt"/>
                <a:ea typeface="Times New Roman" panose="02020603050405020304" pitchFamily="18" charset="0"/>
              </a:rPr>
              <a:t>математике</a:t>
            </a:r>
            <a:r>
              <a:rPr lang="ru-RU" sz="3600" dirty="0"/>
              <a:t> состоит из 15 билетов, каждый из которых содержит пять заданий.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7184" y="8333239"/>
            <a:ext cx="128554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tabLst>
                <a:tab pos="762000" algn="l"/>
              </a:tabLst>
            </a:pPr>
            <a:r>
              <a:rPr lang="ru-RU" sz="3200" dirty="0">
                <a:solidFill>
                  <a:srgbClr val="006AB3"/>
                </a:solidFill>
                <a:ea typeface="Times New Roman" panose="02020603050405020304" pitchFamily="18" charset="0"/>
              </a:rPr>
              <a:t>Для подготовки ответа на вопросы билета обучающимся предоставляется не менее 60 </a:t>
            </a:r>
            <a:r>
              <a:rPr lang="ru-RU" sz="3200" dirty="0" smtClean="0">
                <a:solidFill>
                  <a:srgbClr val="006AB3"/>
                </a:solidFill>
                <a:ea typeface="Times New Roman" panose="02020603050405020304" pitchFamily="18" charset="0"/>
              </a:rPr>
              <a:t>минут.</a:t>
            </a:r>
            <a:endParaRPr lang="ru-RU" sz="3200" dirty="0">
              <a:solidFill>
                <a:srgbClr val="006AB3"/>
              </a:solidFill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07125" y="9592941"/>
            <a:ext cx="127846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/>
              <a:t>Необходимые справочные материалы выдаются вместе с текстом экзаменационной работы. При выполнении заданий разрешается пользоваться линейкой.</a:t>
            </a:r>
          </a:p>
        </p:txBody>
      </p:sp>
    </p:spTree>
    <p:extLst>
      <p:ext uri="{BB962C8B-B14F-4D97-AF65-F5344CB8AC3E}">
        <p14:creationId xmlns:p14="http://schemas.microsoft.com/office/powerpoint/2010/main" val="246398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967" y="1044208"/>
            <a:ext cx="14461808" cy="1326459"/>
          </a:xfrm>
        </p:spPr>
        <p:txBody>
          <a:bodyPr/>
          <a:lstStyle/>
          <a:p>
            <a:r>
              <a:rPr lang="ru-RU" sz="5400" dirty="0"/>
              <a:t>Формы ППЭ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6463" t="9996" r="25760" b="14309"/>
          <a:stretch/>
        </p:blipFill>
        <p:spPr>
          <a:xfrm>
            <a:off x="3885300" y="2370667"/>
            <a:ext cx="5825066" cy="80237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6739" t="7913" r="24510" b="4588"/>
          <a:stretch/>
        </p:blipFill>
        <p:spPr>
          <a:xfrm>
            <a:off x="9550400" y="2810933"/>
            <a:ext cx="5588000" cy="80237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38667" y="3048000"/>
            <a:ext cx="33697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6AB3"/>
                </a:solidFill>
                <a:latin typeface="+mj-lt"/>
                <a:ea typeface="Times New Roman" panose="02020603050405020304" pitchFamily="18" charset="0"/>
              </a:rPr>
              <a:t>Акт готовности ППЭ к ГВЭ </a:t>
            </a:r>
            <a:endParaRPr lang="ru-RU" sz="3600" dirty="0" smtClean="0">
              <a:solidFill>
                <a:srgbClr val="006AB3"/>
              </a:solidFill>
              <a:latin typeface="+mj-lt"/>
              <a:ea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solidFill>
                  <a:srgbClr val="006AB3"/>
                </a:solidFill>
                <a:latin typeface="+mj-lt"/>
                <a:ea typeface="Times New Roman" panose="02020603050405020304" pitchFamily="18" charset="0"/>
              </a:rPr>
              <a:t>(</a:t>
            </a:r>
            <a:r>
              <a:rPr lang="ru-RU" sz="3600" dirty="0">
                <a:solidFill>
                  <a:srgbClr val="006AB3"/>
                </a:solidFill>
                <a:latin typeface="+mj-lt"/>
                <a:ea typeface="Times New Roman" panose="02020603050405020304" pitchFamily="18" charset="0"/>
              </a:rPr>
              <a:t>ППЭ-01-ГВЭ)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09733" y="3657600"/>
            <a:ext cx="1778000" cy="135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82733" y="4030132"/>
            <a:ext cx="1778000" cy="135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9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>
            <a:off x="965665" y="2844577"/>
            <a:ext cx="13853421" cy="5249557"/>
          </a:xfrm>
          <a:prstGeom prst="rect">
            <a:avLst/>
          </a:prstGeom>
        </p:spPr>
        <p:txBody>
          <a:bodyPr>
            <a:noAutofit/>
          </a:bodyPr>
          <a:lstStyle>
            <a:lvl1pPr marL="640565" indent="-640565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87892" indent="-53380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521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89306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4339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697479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5156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5653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5974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800" b="1" i="1" dirty="0" smtClean="0">
                <a:solidFill>
                  <a:srgbClr val="0070C0"/>
                </a:solidFill>
              </a:rPr>
              <a:t>ГВЭ – государственный выпускной экзамен,</a:t>
            </a:r>
          </a:p>
          <a:p>
            <a:pPr marL="0" indent="0" algn="ctr">
              <a:buNone/>
            </a:pPr>
            <a:r>
              <a:rPr lang="ru-RU" sz="4800" b="1" i="1" dirty="0" smtClean="0">
                <a:solidFill>
                  <a:srgbClr val="0070C0"/>
                </a:solidFill>
              </a:rPr>
              <a:t>форма ГИА в виде письменных и устных экзаменов с использованием текстов, тем, заданий, билетов.</a:t>
            </a:r>
          </a:p>
          <a:p>
            <a:pPr marL="0" indent="0" algn="ctr">
              <a:buNone/>
            </a:pPr>
            <a:endParaRPr lang="ru-RU" sz="3600" b="1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3600" b="1" dirty="0"/>
              <a:t>ГВЭ проводится для обучающихся с ограниченными возможностями здоровья, для обучающихся детей-инвалидов и инвалидов, а также для выпускников </a:t>
            </a:r>
            <a:r>
              <a:rPr lang="ru-RU" sz="3600" b="1" dirty="0" smtClean="0"/>
              <a:t> </a:t>
            </a:r>
            <a:r>
              <a:rPr lang="ru-RU" sz="3600" b="1" dirty="0"/>
              <a:t>специальных учебно-воспитательных </a:t>
            </a:r>
            <a:r>
              <a:rPr lang="ru-RU" sz="3600" b="1" dirty="0" smtClean="0"/>
              <a:t>учреждений </a:t>
            </a:r>
            <a:r>
              <a:rPr lang="ru-RU" sz="3600" b="1" dirty="0"/>
              <a:t>закрытого типа и </a:t>
            </a:r>
            <a:r>
              <a:rPr lang="ru-RU" sz="3600" b="1" dirty="0" smtClean="0"/>
              <a:t>учреждений, </a:t>
            </a:r>
            <a:r>
              <a:rPr lang="ru-RU" sz="3600" b="1" dirty="0"/>
              <a:t>исполняющих наказание в виде лишения свободы. </a:t>
            </a:r>
          </a:p>
          <a:p>
            <a:pPr algn="ctr"/>
            <a:endParaRPr lang="ru-RU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0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967" y="1044208"/>
            <a:ext cx="14461808" cy="1326459"/>
          </a:xfrm>
        </p:spPr>
        <p:txBody>
          <a:bodyPr/>
          <a:lstStyle/>
          <a:p>
            <a:r>
              <a:rPr lang="ru-RU" sz="5400" dirty="0"/>
              <a:t>Формы ППЭ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8667" y="3048000"/>
            <a:ext cx="695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6AB3"/>
                </a:solidFill>
                <a:latin typeface="+mj-lt"/>
                <a:ea typeface="Times New Roman" panose="02020603050405020304" pitchFamily="18" charset="0"/>
              </a:rPr>
              <a:t>Список участников ГВЭ по аудитории ГВЭ </a:t>
            </a:r>
          </a:p>
          <a:p>
            <a:pPr algn="ctr"/>
            <a:r>
              <a:rPr lang="ru-RU" sz="3600" dirty="0" smtClean="0">
                <a:solidFill>
                  <a:srgbClr val="006AB3"/>
                </a:solidFill>
                <a:latin typeface="+mj-lt"/>
                <a:ea typeface="Times New Roman" panose="02020603050405020304" pitchFamily="18" charset="0"/>
              </a:rPr>
              <a:t>(ППЭ-05-01-ГВЭ</a:t>
            </a:r>
            <a:r>
              <a:rPr lang="ru-RU" sz="3600" dirty="0">
                <a:solidFill>
                  <a:srgbClr val="006AB3"/>
                </a:solidFill>
                <a:latin typeface="+mj-lt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09733" y="3657600"/>
            <a:ext cx="1778000" cy="135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82733" y="4030132"/>
            <a:ext cx="1778000" cy="135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7018" t="8260" r="25066" b="55307"/>
          <a:stretch/>
        </p:blipFill>
        <p:spPr>
          <a:xfrm>
            <a:off x="6338266" y="3793066"/>
            <a:ext cx="9045509" cy="5502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9651999" y="5730450"/>
            <a:ext cx="1032935" cy="23008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73200" y="6604000"/>
            <a:ext cx="48429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>
                <a:latin typeface="+mj-lt"/>
                <a:ea typeface="Times New Roman" panose="02020603050405020304" pitchFamily="18" charset="0"/>
              </a:rPr>
              <a:t>Формируется в соответствии с типом аудитории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5638800" y="5960534"/>
            <a:ext cx="3928532" cy="12191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7155395" y="6611698"/>
            <a:ext cx="1707188" cy="350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323152" y="6611698"/>
            <a:ext cx="1707188" cy="350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229284" y="6988850"/>
            <a:ext cx="1633299" cy="190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306215" y="7019638"/>
            <a:ext cx="1633299" cy="190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192339" y="7208981"/>
            <a:ext cx="1633299" cy="190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323152" y="7239769"/>
            <a:ext cx="1633299" cy="190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190335" y="7475005"/>
            <a:ext cx="1981374" cy="138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306215" y="7487610"/>
            <a:ext cx="1633299" cy="190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229284" y="7735562"/>
            <a:ext cx="1633299" cy="190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287558" y="7755322"/>
            <a:ext cx="1633299" cy="190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84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967" y="1044208"/>
            <a:ext cx="14461808" cy="1326459"/>
          </a:xfrm>
        </p:spPr>
        <p:txBody>
          <a:bodyPr/>
          <a:lstStyle/>
          <a:p>
            <a:r>
              <a:rPr lang="ru-RU" sz="5400" dirty="0"/>
              <a:t>Формы ППЭ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8667" y="3048000"/>
            <a:ext cx="336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6AB3"/>
                </a:solidFill>
                <a:latin typeface="+mj-lt"/>
                <a:ea typeface="Times New Roman" panose="02020603050405020304" pitchFamily="18" charset="0"/>
              </a:rPr>
              <a:t>Протокол проведения ГВЭ в аудитории</a:t>
            </a:r>
          </a:p>
          <a:p>
            <a:pPr algn="ctr"/>
            <a:r>
              <a:rPr lang="ru-RU" sz="3600" dirty="0" smtClean="0">
                <a:solidFill>
                  <a:srgbClr val="006AB3"/>
                </a:solidFill>
                <a:latin typeface="+mj-lt"/>
                <a:ea typeface="Times New Roman" panose="02020603050405020304" pitchFamily="18" charset="0"/>
              </a:rPr>
              <a:t>(ППЭ-05-02-ГВЭ</a:t>
            </a:r>
            <a:r>
              <a:rPr lang="ru-RU" sz="3600" dirty="0">
                <a:solidFill>
                  <a:srgbClr val="006AB3"/>
                </a:solidFill>
                <a:latin typeface="+mj-lt"/>
                <a:ea typeface="Times New Roman" panose="02020603050405020304" pitchFamily="18" charset="0"/>
              </a:rPr>
              <a:t>)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3987030" y="2600037"/>
            <a:ext cx="10786533" cy="7772401"/>
            <a:chOff x="3945467" y="2641600"/>
            <a:chExt cx="10786533" cy="777240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909733" y="3657600"/>
              <a:ext cx="1778000" cy="135467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82733" y="4030132"/>
              <a:ext cx="1778000" cy="135467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/>
            <a:srcRect l="6046" t="10690" r="5482" b="9622"/>
            <a:stretch/>
          </p:blipFill>
          <p:spPr>
            <a:xfrm>
              <a:off x="3945467" y="2641600"/>
              <a:ext cx="10786533" cy="7772401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  <p:sp>
          <p:nvSpPr>
            <p:cNvPr id="4" name="Прямоугольник 3"/>
            <p:cNvSpPr/>
            <p:nvPr/>
          </p:nvSpPr>
          <p:spPr>
            <a:xfrm>
              <a:off x="8619065" y="6806402"/>
              <a:ext cx="474133" cy="135467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907865" y="6806403"/>
              <a:ext cx="474133" cy="135467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907866" y="7010400"/>
              <a:ext cx="474133" cy="135467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907865" y="7225154"/>
              <a:ext cx="474133" cy="135467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915804" y="7437915"/>
              <a:ext cx="474133" cy="135467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8619066" y="7010400"/>
              <a:ext cx="474133" cy="135467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8619064" y="7225154"/>
              <a:ext cx="474133" cy="135467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8619062" y="7439684"/>
              <a:ext cx="474133" cy="135467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619063" y="6591648"/>
              <a:ext cx="474133" cy="135467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915804" y="6591649"/>
              <a:ext cx="474133" cy="135467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324600" y="9657578"/>
              <a:ext cx="1108934" cy="14263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2843734" y="9313333"/>
              <a:ext cx="1108934" cy="14263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4585855" y="6591648"/>
            <a:ext cx="1898072" cy="135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585855" y="6727115"/>
            <a:ext cx="1898072" cy="186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595861" y="6943418"/>
            <a:ext cx="1898072" cy="186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95861" y="7156371"/>
            <a:ext cx="1898072" cy="186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585855" y="7382480"/>
            <a:ext cx="1898072" cy="186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4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967" y="1044208"/>
            <a:ext cx="14461808" cy="1326459"/>
          </a:xfrm>
        </p:spPr>
        <p:txBody>
          <a:bodyPr/>
          <a:lstStyle/>
          <a:p>
            <a:r>
              <a:rPr lang="ru-RU" sz="5400" dirty="0"/>
              <a:t>Формы ППЭ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8667" y="3048000"/>
            <a:ext cx="50710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6AB3"/>
                </a:solidFill>
                <a:latin typeface="+mj-lt"/>
                <a:ea typeface="Times New Roman" panose="02020603050405020304" pitchFamily="18" charset="0"/>
              </a:rPr>
              <a:t>Список участников ГИА-9 образовательной организации</a:t>
            </a:r>
          </a:p>
          <a:p>
            <a:pPr algn="ctr"/>
            <a:r>
              <a:rPr lang="ru-RU" sz="3600" dirty="0" smtClean="0">
                <a:solidFill>
                  <a:srgbClr val="006AB3"/>
                </a:solidFill>
                <a:latin typeface="+mj-lt"/>
                <a:ea typeface="Times New Roman" panose="02020603050405020304" pitchFamily="18" charset="0"/>
              </a:rPr>
              <a:t>(ППЭ-06-01)</a:t>
            </a:r>
            <a:endParaRPr lang="ru-RU" sz="3600" dirty="0">
              <a:solidFill>
                <a:srgbClr val="006AB3"/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09733" y="3657600"/>
            <a:ext cx="1778000" cy="135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82733" y="4030132"/>
            <a:ext cx="1778000" cy="135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0195" t="21086" r="14492" b="42195"/>
          <a:stretch/>
        </p:blipFill>
        <p:spPr>
          <a:xfrm>
            <a:off x="5409670" y="2239432"/>
            <a:ext cx="7962901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21757" t="22062" r="14180" b="35750"/>
          <a:stretch/>
        </p:blipFill>
        <p:spPr>
          <a:xfrm>
            <a:off x="7560733" y="4840835"/>
            <a:ext cx="7810501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921967" y="8955635"/>
            <a:ext cx="8657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>
                <a:latin typeface="+mj-lt"/>
                <a:ea typeface="Times New Roman" panose="02020603050405020304" pitchFamily="18" charset="0"/>
              </a:rPr>
              <a:t>Формируется по ОО, обучающиеся которых зарегистрированы на экзамен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152871" y="7681577"/>
            <a:ext cx="2085638" cy="187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152871" y="7869382"/>
            <a:ext cx="2085638" cy="187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152871" y="8291000"/>
            <a:ext cx="2085638" cy="187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286575" y="5166418"/>
            <a:ext cx="1274158" cy="1627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27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967" y="1044208"/>
            <a:ext cx="14461808" cy="1326459"/>
          </a:xfrm>
        </p:spPr>
        <p:txBody>
          <a:bodyPr/>
          <a:lstStyle/>
          <a:p>
            <a:r>
              <a:rPr lang="ru-RU" sz="5400" dirty="0"/>
              <a:t>Формы ППЭ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048000"/>
            <a:ext cx="47434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6AB3"/>
                </a:solidFill>
                <a:latin typeface="+mj-lt"/>
                <a:ea typeface="Times New Roman" panose="02020603050405020304" pitchFamily="18" charset="0"/>
              </a:rPr>
              <a:t>Список участников ГИА-9 в ППЭ </a:t>
            </a:r>
          </a:p>
          <a:p>
            <a:pPr algn="ctr"/>
            <a:r>
              <a:rPr lang="ru-RU" sz="3600" dirty="0" smtClean="0">
                <a:solidFill>
                  <a:srgbClr val="006AB3"/>
                </a:solidFill>
                <a:latin typeface="+mj-lt"/>
                <a:ea typeface="Times New Roman" panose="02020603050405020304" pitchFamily="18" charset="0"/>
              </a:rPr>
              <a:t>по алфавиту</a:t>
            </a:r>
          </a:p>
          <a:p>
            <a:pPr algn="ctr"/>
            <a:r>
              <a:rPr lang="ru-RU" sz="3600" dirty="0" smtClean="0">
                <a:solidFill>
                  <a:srgbClr val="006AB3"/>
                </a:solidFill>
                <a:latin typeface="+mj-lt"/>
                <a:ea typeface="Times New Roman" panose="02020603050405020304" pitchFamily="18" charset="0"/>
              </a:rPr>
              <a:t>(ППЭ-06-02)</a:t>
            </a:r>
            <a:endParaRPr lang="ru-RU" sz="3600" dirty="0">
              <a:solidFill>
                <a:srgbClr val="006AB3"/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09733" y="3657600"/>
            <a:ext cx="1778000" cy="135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82733" y="4030132"/>
            <a:ext cx="1778000" cy="135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0664" t="11320" r="14336" b="36531"/>
          <a:stretch/>
        </p:blipFill>
        <p:spPr>
          <a:xfrm>
            <a:off x="4743449" y="2617223"/>
            <a:ext cx="10477501" cy="6724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782733" y="6913164"/>
            <a:ext cx="2197485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019502" y="6871855"/>
            <a:ext cx="2197485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82733" y="7175115"/>
            <a:ext cx="2197485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019502" y="7201539"/>
            <a:ext cx="2197485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82733" y="6871855"/>
            <a:ext cx="2197485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82733" y="7506339"/>
            <a:ext cx="2197485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019502" y="7531223"/>
            <a:ext cx="2197485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82732" y="7837563"/>
            <a:ext cx="2197485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782732" y="8167247"/>
            <a:ext cx="2197485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019502" y="7862447"/>
            <a:ext cx="2197485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019502" y="8166993"/>
            <a:ext cx="2197485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292571" y="6958057"/>
            <a:ext cx="726931" cy="278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287664" y="7271326"/>
            <a:ext cx="731838" cy="259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287664" y="7566116"/>
            <a:ext cx="726931" cy="278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287664" y="7870916"/>
            <a:ext cx="726931" cy="278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287664" y="8177767"/>
            <a:ext cx="726931" cy="278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95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71100" y="1015978"/>
            <a:ext cx="14461808" cy="1326459"/>
          </a:xfrm>
        </p:spPr>
        <p:txBody>
          <a:bodyPr/>
          <a:lstStyle/>
          <a:p>
            <a:r>
              <a:rPr lang="ru-RU" sz="5400" dirty="0"/>
              <a:t>Формы ППЭ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8667" y="3048000"/>
            <a:ext cx="5571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6AB3"/>
                </a:solidFill>
                <a:latin typeface="+mj-lt"/>
                <a:ea typeface="Times New Roman" panose="02020603050405020304" pitchFamily="18" charset="0"/>
              </a:rPr>
              <a:t>Список работников ППЭ</a:t>
            </a:r>
          </a:p>
          <a:p>
            <a:pPr algn="ctr"/>
            <a:r>
              <a:rPr lang="ru-RU" sz="3600" dirty="0" smtClean="0">
                <a:solidFill>
                  <a:srgbClr val="006AB3"/>
                </a:solidFill>
                <a:latin typeface="+mj-lt"/>
                <a:ea typeface="Times New Roman" panose="02020603050405020304" pitchFamily="18" charset="0"/>
              </a:rPr>
              <a:t>(ППЭ-07)</a:t>
            </a:r>
            <a:endParaRPr lang="ru-RU" sz="3600" dirty="0">
              <a:solidFill>
                <a:srgbClr val="006AB3"/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09733" y="3657600"/>
            <a:ext cx="1778000" cy="135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82733" y="4030132"/>
            <a:ext cx="1778000" cy="135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7543799" y="719522"/>
            <a:ext cx="7620000" cy="10174811"/>
            <a:chOff x="6316133" y="626532"/>
            <a:chExt cx="7620000" cy="10174811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/>
            <a:srcRect l="26602" t="12080" r="25759" b="8407"/>
            <a:stretch/>
          </p:blipFill>
          <p:spPr>
            <a:xfrm>
              <a:off x="6316133" y="626532"/>
              <a:ext cx="7620000" cy="1017481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Прямоугольник 9"/>
            <p:cNvSpPr/>
            <p:nvPr/>
          </p:nvSpPr>
          <p:spPr>
            <a:xfrm>
              <a:off x="7493225" y="4345423"/>
              <a:ext cx="1286633" cy="347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493224" y="4717955"/>
              <a:ext cx="1286633" cy="347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870437" y="5852995"/>
              <a:ext cx="1634591" cy="24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854551" y="6132376"/>
              <a:ext cx="1634591" cy="349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854550" y="6539134"/>
              <a:ext cx="1634591" cy="349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830275" y="6947823"/>
              <a:ext cx="1634591" cy="360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854549" y="7344207"/>
              <a:ext cx="1634591" cy="24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854549" y="7628178"/>
              <a:ext cx="1634591" cy="3586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830274" y="8448496"/>
              <a:ext cx="1634591" cy="3586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854549" y="8045695"/>
              <a:ext cx="1634591" cy="3586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854548" y="9615773"/>
              <a:ext cx="1634591" cy="3586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854547" y="9995119"/>
              <a:ext cx="1634591" cy="3586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088571" y="6746336"/>
            <a:ext cx="61830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>
                <a:latin typeface="+mj-lt"/>
                <a:ea typeface="Times New Roman" panose="02020603050405020304" pitchFamily="18" charset="0"/>
              </a:rPr>
              <a:t>Р</a:t>
            </a:r>
            <a:r>
              <a:rPr lang="ru-RU" sz="3600" i="1" dirty="0" smtClean="0">
                <a:latin typeface="+mj-lt"/>
                <a:ea typeface="Times New Roman" panose="02020603050405020304" pitchFamily="18" charset="0"/>
              </a:rPr>
              <a:t>уководитель </a:t>
            </a:r>
            <a:r>
              <a:rPr lang="ru-RU" sz="3600" i="1" dirty="0">
                <a:latin typeface="+mj-lt"/>
                <a:ea typeface="Times New Roman" panose="02020603050405020304" pitchFamily="18" charset="0"/>
              </a:rPr>
              <a:t>ППЭ отмечает ответственного организатора меткой X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6798733" y="4703174"/>
            <a:ext cx="6350147" cy="21182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3189058" y="4522612"/>
            <a:ext cx="263471" cy="1942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13189058" y="4522612"/>
            <a:ext cx="263471" cy="1942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0083577" y="4451540"/>
            <a:ext cx="1862810" cy="359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0083577" y="4818081"/>
            <a:ext cx="1938864" cy="340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9732694" y="5929822"/>
            <a:ext cx="2043670" cy="264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9732694" y="6277780"/>
            <a:ext cx="2043670" cy="264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9732694" y="6664663"/>
            <a:ext cx="2043670" cy="264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9732694" y="7073089"/>
            <a:ext cx="2043670" cy="264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9732694" y="7425076"/>
            <a:ext cx="2043670" cy="264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9692531" y="7786436"/>
            <a:ext cx="2043670" cy="264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9732694" y="8170351"/>
            <a:ext cx="2043670" cy="264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9732694" y="8615317"/>
            <a:ext cx="2043670" cy="264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9732694" y="9754825"/>
            <a:ext cx="2043670" cy="264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9749350" y="10135157"/>
            <a:ext cx="2043670" cy="264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74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50753" y="962528"/>
            <a:ext cx="6056349" cy="993139"/>
          </a:xfrm>
        </p:spPr>
        <p:txBody>
          <a:bodyPr/>
          <a:lstStyle/>
          <a:p>
            <a:r>
              <a:rPr lang="ru-RU" sz="5400" dirty="0"/>
              <a:t>Формы ППЭ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204" y="2598971"/>
            <a:ext cx="31905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6AB3"/>
                </a:solidFill>
                <a:latin typeface="+mj-lt"/>
                <a:ea typeface="Times New Roman" panose="02020603050405020304" pitchFamily="18" charset="0"/>
              </a:rPr>
              <a:t>Протокол проведения ГВЭ в ППЭ</a:t>
            </a:r>
          </a:p>
          <a:p>
            <a:pPr algn="ctr"/>
            <a:r>
              <a:rPr lang="ru-RU" sz="3600" dirty="0" smtClean="0">
                <a:solidFill>
                  <a:srgbClr val="006AB3"/>
                </a:solidFill>
                <a:latin typeface="+mj-lt"/>
                <a:ea typeface="Times New Roman" panose="02020603050405020304" pitchFamily="18" charset="0"/>
              </a:rPr>
              <a:t>(ППЭ-13-01-ГВЭ</a:t>
            </a:r>
            <a:r>
              <a:rPr lang="ru-RU" sz="3600" dirty="0">
                <a:solidFill>
                  <a:srgbClr val="006AB3"/>
                </a:solidFill>
                <a:latin typeface="+mj-lt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09733" y="3657600"/>
            <a:ext cx="1778000" cy="135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82733" y="4030132"/>
            <a:ext cx="1778000" cy="135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128" t="10097" r="25109" b="4871"/>
          <a:stretch/>
        </p:blipFill>
        <p:spPr>
          <a:xfrm>
            <a:off x="9282864" y="1955667"/>
            <a:ext cx="6481011" cy="9230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6339" t="8452" r="25108" b="4870"/>
          <a:stretch/>
        </p:blipFill>
        <p:spPr>
          <a:xfrm>
            <a:off x="3708446" y="962528"/>
            <a:ext cx="6885534" cy="9833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963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8667" y="3048000"/>
            <a:ext cx="59859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6AB3"/>
                </a:solidFill>
                <a:latin typeface="+mj-lt"/>
                <a:ea typeface="Times New Roman" panose="02020603050405020304" pitchFamily="18" charset="0"/>
              </a:rPr>
              <a:t>Акт </a:t>
            </a:r>
            <a:r>
              <a:rPr lang="ru-RU" sz="3600" dirty="0" smtClean="0">
                <a:solidFill>
                  <a:srgbClr val="006AB3"/>
                </a:solidFill>
                <a:latin typeface="+mj-lt"/>
                <a:ea typeface="Times New Roman" panose="02020603050405020304" pitchFamily="18" charset="0"/>
              </a:rPr>
              <a:t>приемки-передачи экзаменационных материалов в ППЭ</a:t>
            </a:r>
          </a:p>
          <a:p>
            <a:pPr algn="ctr"/>
            <a:r>
              <a:rPr lang="ru-RU" sz="3600" dirty="0" smtClean="0">
                <a:solidFill>
                  <a:srgbClr val="006AB3"/>
                </a:solidFill>
                <a:latin typeface="+mj-lt"/>
                <a:ea typeface="Times New Roman" panose="02020603050405020304" pitchFamily="18" charset="0"/>
              </a:rPr>
              <a:t>(ППЭ-14-01-ГВЭ</a:t>
            </a:r>
            <a:r>
              <a:rPr lang="ru-RU" sz="3600" dirty="0">
                <a:solidFill>
                  <a:srgbClr val="006AB3"/>
                </a:solidFill>
                <a:latin typeface="+mj-lt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09733" y="3657600"/>
            <a:ext cx="1778000" cy="135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82733" y="4030132"/>
            <a:ext cx="1778000" cy="135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7128" t="7958" r="26425" b="4378"/>
          <a:stretch/>
        </p:blipFill>
        <p:spPr>
          <a:xfrm>
            <a:off x="6786033" y="354886"/>
            <a:ext cx="7158567" cy="10808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958627" y="1210867"/>
            <a:ext cx="6056349" cy="993139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750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5pPr>
            <a:lvl6pPr marL="779892"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6pPr>
            <a:lvl7pPr marL="1559784"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7pPr>
            <a:lvl8pPr marL="2339675"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8pPr>
            <a:lvl9pPr marL="3119567"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sz="5400" dirty="0" smtClean="0"/>
              <a:t>Формы ППЭ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87737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048000"/>
            <a:ext cx="40593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6AB3"/>
                </a:solidFill>
                <a:latin typeface="+mj-lt"/>
                <a:ea typeface="Times New Roman" panose="02020603050405020304" pitchFamily="18" charset="0"/>
              </a:rPr>
              <a:t>Ведомость выдачи  возврата экзаменационных материалов(ППЭ-14-02-ГВЭ</a:t>
            </a:r>
            <a:r>
              <a:rPr lang="ru-RU" sz="3600" dirty="0">
                <a:solidFill>
                  <a:srgbClr val="006AB3"/>
                </a:solidFill>
                <a:latin typeface="+mj-lt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09733" y="3657600"/>
            <a:ext cx="1778000" cy="135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82733" y="4030132"/>
            <a:ext cx="1778000" cy="135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58627" y="1210867"/>
            <a:ext cx="6056349" cy="993139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750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5pPr>
            <a:lvl6pPr marL="779892"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6pPr>
            <a:lvl7pPr marL="1559784"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7pPr>
            <a:lvl8pPr marL="2339675"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8pPr>
            <a:lvl9pPr marL="3119567"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sz="5400" dirty="0" smtClean="0"/>
              <a:t>Формы ППЭ</a:t>
            </a:r>
            <a:endParaRPr lang="ru-RU" sz="5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6758" t="13273" r="6211" b="8212"/>
          <a:stretch/>
        </p:blipFill>
        <p:spPr>
          <a:xfrm>
            <a:off x="4059382" y="2204006"/>
            <a:ext cx="11410612" cy="83877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826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8667" y="3048000"/>
            <a:ext cx="40819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6AB3"/>
                </a:solidFill>
                <a:latin typeface="+mj-lt"/>
                <a:ea typeface="Times New Roman" panose="02020603050405020304" pitchFamily="18" charset="0"/>
              </a:rPr>
              <a:t>Сопроводительный бланк к материалам ГВЭ</a:t>
            </a:r>
          </a:p>
          <a:p>
            <a:pPr algn="ctr"/>
            <a:r>
              <a:rPr lang="ru-RU" sz="3600" dirty="0" smtClean="0">
                <a:solidFill>
                  <a:srgbClr val="006AB3"/>
                </a:solidFill>
                <a:latin typeface="+mj-lt"/>
                <a:ea typeface="Times New Roman" panose="02020603050405020304" pitchFamily="18" charset="0"/>
              </a:rPr>
              <a:t>(ППЭ-11)</a:t>
            </a:r>
            <a:endParaRPr lang="ru-RU" sz="3600" dirty="0">
              <a:solidFill>
                <a:srgbClr val="006AB3"/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09733" y="3657600"/>
            <a:ext cx="1778000" cy="135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82733" y="4030132"/>
            <a:ext cx="1778000" cy="135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58627" y="1210867"/>
            <a:ext cx="6056349" cy="993139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750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5pPr>
            <a:lvl6pPr marL="779892"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6pPr>
            <a:lvl7pPr marL="1559784"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7pPr>
            <a:lvl8pPr marL="2339675"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8pPr>
            <a:lvl9pPr marL="3119567"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sz="5400" dirty="0" smtClean="0"/>
              <a:t>Формы ППЭ</a:t>
            </a:r>
            <a:endParaRPr lang="ru-RU" sz="5400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27278"/>
              </p:ext>
            </p:extLst>
          </p:nvPr>
        </p:nvGraphicFramePr>
        <p:xfrm>
          <a:off x="4573058" y="2411356"/>
          <a:ext cx="10590742" cy="7483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Acrobat Document" r:id="rId3" imgW="8020016" imgH="5667355" progId="AcroExch.Document.11">
                  <p:embed/>
                </p:oleObj>
              </mc:Choice>
              <mc:Fallback>
                <p:oleObj name="Acrobat Document" r:id="rId3" imgW="8020016" imgH="566735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3058" y="2411356"/>
                        <a:ext cx="10590742" cy="7483957"/>
                      </a:xfrm>
                      <a:prstGeom prst="rect">
                        <a:avLst/>
                      </a:prstGeom>
                      <a:ln w="44450" cmpd="sng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940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2501" y="976473"/>
            <a:ext cx="14461808" cy="1949715"/>
          </a:xfrm>
        </p:spPr>
        <p:txBody>
          <a:bodyPr/>
          <a:lstStyle/>
          <a:p>
            <a:r>
              <a:rPr lang="ru-RU" sz="6000" b="1" dirty="0" smtClean="0"/>
              <a:t>Материалы, передаваемые на обработку в РЦОИ в день экзамена</a:t>
            </a:r>
            <a:endParaRPr lang="ru-RU" sz="6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28" y="2641600"/>
            <a:ext cx="9094057" cy="848802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134533" y="3132667"/>
            <a:ext cx="8567352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97466" y="8906933"/>
            <a:ext cx="8804419" cy="22226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33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74153" y="1013841"/>
            <a:ext cx="14461808" cy="1949715"/>
          </a:xfrm>
        </p:spPr>
        <p:txBody>
          <a:bodyPr/>
          <a:lstStyle/>
          <a:p>
            <a:r>
              <a:rPr lang="ru-RU" dirty="0" smtClean="0"/>
              <a:t>Требования к ППЭ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03434" y="2689972"/>
            <a:ext cx="6609737" cy="38997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«Санитарно-эпидемиологические требования к условиям и организации обучения в общеобразовательных учреждениях. СанПиН 2.4.2.2821-10</a:t>
            </a:r>
            <a:r>
              <a:rPr lang="ru-RU" sz="2400" dirty="0" smtClean="0"/>
              <a:t>», утвержденные </a:t>
            </a:r>
            <a:r>
              <a:rPr lang="ru-RU" sz="2400" dirty="0"/>
              <a:t>постановлением Главного государственного санитарного врача Российской Федерации от 29 декабря 2010 г. № 189.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427" y="6784462"/>
            <a:ext cx="2803649" cy="484970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803434" y="9288317"/>
            <a:ext cx="14904652" cy="18626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Для </a:t>
            </a:r>
            <a:r>
              <a:rPr lang="ru-RU" sz="2400" dirty="0"/>
              <a:t>лиц, имеющих показания для обучения на дому и соответствующие рекомендации психолого-медико-педагогической комиссии, экзамен организуется на </a:t>
            </a:r>
            <a:r>
              <a:rPr lang="ru-RU" sz="2400" dirty="0" smtClean="0"/>
              <a:t>дому.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05057" y="7745504"/>
            <a:ext cx="7903029" cy="13481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Количество рабочих мест определяется в зависимости от категории заболевания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05057" y="2689972"/>
            <a:ext cx="7903029" cy="24468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Приказ Министерства образования и науки Российской Федерации от </a:t>
            </a:r>
            <a:r>
              <a:rPr lang="ru-RU" sz="2400" dirty="0" smtClean="0"/>
              <a:t>25 </a:t>
            </a:r>
            <a:r>
              <a:rPr lang="ru-RU" sz="2400" dirty="0"/>
              <a:t>декабря 2013 г.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№ 1394 </a:t>
            </a:r>
            <a:r>
              <a:rPr lang="ru-RU" sz="2400" dirty="0"/>
              <a:t>«Об утверждении порядка проведения государственной итоговой аттестации по образовательным программам </a:t>
            </a:r>
            <a:r>
              <a:rPr lang="ru-RU" sz="2400" dirty="0" smtClean="0"/>
              <a:t>основного общего </a:t>
            </a:r>
            <a:r>
              <a:rPr lang="ru-RU" sz="2400" dirty="0"/>
              <a:t>образования</a:t>
            </a:r>
            <a:r>
              <a:rPr lang="ru-RU" sz="2400" dirty="0" smtClean="0"/>
              <a:t>».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805057" y="5248186"/>
            <a:ext cx="7903029" cy="21745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dk1"/>
                </a:solidFill>
              </a:rPr>
              <a:t>Методические </a:t>
            </a:r>
            <a:r>
              <a:rPr lang="ru-RU" sz="2400" dirty="0" smtClean="0">
                <a:solidFill>
                  <a:schemeClr val="dk1"/>
                </a:solidFill>
              </a:rPr>
              <a:t>рекомендации о </a:t>
            </a:r>
            <a:r>
              <a:rPr lang="ru-RU" sz="2400" dirty="0">
                <a:solidFill>
                  <a:schemeClr val="dk1"/>
                </a:solidFill>
              </a:rPr>
              <a:t>проведении государственной итоговой аттестации </a:t>
            </a:r>
            <a:r>
              <a:rPr lang="ru-RU" sz="2400" dirty="0" smtClean="0">
                <a:solidFill>
                  <a:schemeClr val="dk1"/>
                </a:solidFill>
              </a:rPr>
              <a:t>в </a:t>
            </a:r>
            <a:r>
              <a:rPr lang="ru-RU" sz="2400" dirty="0">
                <a:solidFill>
                  <a:schemeClr val="tx1"/>
                </a:solidFill>
              </a:rPr>
              <a:t>форме</a:t>
            </a:r>
            <a:r>
              <a:rPr lang="ru-RU" sz="2400" dirty="0">
                <a:solidFill>
                  <a:schemeClr val="dk1"/>
                </a:solidFill>
              </a:rPr>
              <a:t> государственного выпускного экзамена </a:t>
            </a:r>
            <a:endParaRPr lang="ru-RU" sz="2400" dirty="0" smtClean="0">
              <a:solidFill>
                <a:schemeClr val="dk1"/>
              </a:solidFill>
            </a:endParaRPr>
          </a:p>
          <a:p>
            <a:pPr algn="ctr"/>
            <a:r>
              <a:rPr lang="ru-RU" sz="2400" dirty="0" smtClean="0">
                <a:solidFill>
                  <a:schemeClr val="dk1"/>
                </a:solidFill>
              </a:rPr>
              <a:t>(</a:t>
            </a:r>
            <a:r>
              <a:rPr lang="ru-RU" sz="2400" dirty="0">
                <a:solidFill>
                  <a:schemeClr val="dk1"/>
                </a:solidFill>
              </a:rPr>
              <a:t>письменная и устная формы)</a:t>
            </a:r>
          </a:p>
        </p:txBody>
      </p:sp>
    </p:spTree>
    <p:extLst>
      <p:ext uri="{BB962C8B-B14F-4D97-AF65-F5344CB8AC3E}">
        <p14:creationId xmlns:p14="http://schemas.microsoft.com/office/powerpoint/2010/main" val="29228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909733" y="3657600"/>
            <a:ext cx="1778000" cy="135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82733" y="4030132"/>
            <a:ext cx="1778000" cy="135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6"/>
          <p:cNvSpPr>
            <a:spLocks noGrp="1"/>
          </p:cNvSpPr>
          <p:nvPr>
            <p:ph type="title"/>
          </p:nvPr>
        </p:nvSpPr>
        <p:spPr>
          <a:xfrm>
            <a:off x="677333" y="3657600"/>
            <a:ext cx="14630400" cy="3784092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Порядок </a:t>
            </a:r>
            <a:br>
              <a:rPr lang="ru-RU" sz="6000" dirty="0" smtClean="0"/>
            </a:br>
            <a:r>
              <a:rPr lang="ru-RU" sz="6000" dirty="0" smtClean="0"/>
              <a:t>подачи и рассмотрения </a:t>
            </a:r>
            <a:br>
              <a:rPr lang="ru-RU" sz="6000" dirty="0" smtClean="0"/>
            </a:br>
            <a:r>
              <a:rPr lang="ru-RU" sz="6000" dirty="0" smtClean="0"/>
              <a:t>апелляций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53020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639111" y="1176939"/>
            <a:ext cx="9159023" cy="79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80" tIns="36580" rIns="36580" bIns="36580" numCol="1" anchor="t" anchorCtr="0" compatLnSpc="1">
            <a:prstTxWarp prst="textNoShape">
              <a:avLst/>
            </a:prstTxWarp>
          </a:bodyPr>
          <a:lstStyle/>
          <a:p>
            <a:pPr algn="ctr" defTabSz="91449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4800" b="1" dirty="0" smtClean="0">
                <a:latin typeface="+mj-lt"/>
              </a:rPr>
              <a:t>Виды апелляций</a:t>
            </a:r>
            <a:endParaRPr lang="ru-RU" altLang="ru-RU" sz="4800" dirty="0">
              <a:latin typeface="+mj-lt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3201666" y="5506417"/>
            <a:ext cx="4799334" cy="3941987"/>
            <a:chOff x="1354157" y="6009092"/>
            <a:chExt cx="3522028" cy="3941987"/>
          </a:xfrm>
        </p:grpSpPr>
        <p:sp>
          <p:nvSpPr>
            <p:cNvPr id="13" name="Прямоугольник с двумя скругленными противолежащими углами 12"/>
            <p:cNvSpPr/>
            <p:nvPr/>
          </p:nvSpPr>
          <p:spPr>
            <a:xfrm>
              <a:off x="1354157" y="6009092"/>
              <a:ext cx="3522028" cy="3941987"/>
            </a:xfrm>
            <a:prstGeom prst="round2Diag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676150" y="6808466"/>
              <a:ext cx="2878043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600" b="1" i="1" dirty="0" smtClean="0">
                  <a:solidFill>
                    <a:srgbClr val="006AB3"/>
                  </a:solidFill>
                  <a:latin typeface="+mj-lt"/>
                  <a:cs typeface="Times New Roman" panose="02020603050405020304" pitchFamily="18" charset="0"/>
                </a:rPr>
                <a:t>о нарушении установленного порядка проведения ГИА</a:t>
              </a:r>
              <a:endParaRPr lang="ru-RU" sz="3600" b="1" i="1" dirty="0">
                <a:solidFill>
                  <a:srgbClr val="006AB3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555640" y="2739515"/>
            <a:ext cx="6890720" cy="1961578"/>
            <a:chOff x="5570138" y="2899903"/>
            <a:chExt cx="4125285" cy="1961578"/>
          </a:xfrm>
        </p:grpSpPr>
        <p:sp>
          <p:nvSpPr>
            <p:cNvPr id="21" name="Прямоугольник с двумя скругленными противолежащими углами 20"/>
            <p:cNvSpPr/>
            <p:nvPr/>
          </p:nvSpPr>
          <p:spPr>
            <a:xfrm>
              <a:off x="5570138" y="2899903"/>
              <a:ext cx="4125285" cy="1961578"/>
            </a:xfrm>
            <a:prstGeom prst="round2DiagRect">
              <a:avLst/>
            </a:prstGeom>
            <a:solidFill>
              <a:srgbClr val="B1B3B4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2" name="Прямоугольник с двумя скругленными противолежащими углами 21"/>
            <p:cNvSpPr/>
            <p:nvPr/>
          </p:nvSpPr>
          <p:spPr>
            <a:xfrm>
              <a:off x="6467255" y="3277957"/>
              <a:ext cx="2331049" cy="1152533"/>
            </a:xfrm>
            <a:prstGeom prst="round2DiagRect">
              <a:avLst/>
            </a:prstGeom>
            <a:solidFill>
              <a:srgbClr val="D9DADB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rgbClr val="006A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Апелляция</a:t>
              </a:r>
              <a:endParaRPr lang="ru-RU" sz="4400" dirty="0">
                <a:solidFill>
                  <a:srgbClr val="006AB3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9372038" y="5488960"/>
            <a:ext cx="4782112" cy="3941987"/>
            <a:chOff x="6400565" y="6009092"/>
            <a:chExt cx="3520842" cy="3941987"/>
          </a:xfrm>
        </p:grpSpPr>
        <p:sp>
          <p:nvSpPr>
            <p:cNvPr id="8" name="Прямоугольник с двумя скругленными противолежащими углами 7"/>
            <p:cNvSpPr/>
            <p:nvPr/>
          </p:nvSpPr>
          <p:spPr>
            <a:xfrm>
              <a:off x="6400565" y="6009092"/>
              <a:ext cx="3520842" cy="3941987"/>
            </a:xfrm>
            <a:prstGeom prst="round2Diag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853215" y="7120379"/>
              <a:ext cx="2757828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i="1" dirty="0" smtClean="0">
                  <a:solidFill>
                    <a:srgbClr val="006AB3"/>
                  </a:solidFill>
                  <a:latin typeface="+mj-lt"/>
                  <a:cs typeface="Times New Roman" panose="02020603050405020304" pitchFamily="18" charset="0"/>
                </a:rPr>
                <a:t>о </a:t>
              </a:r>
              <a:r>
                <a:rPr lang="ru-RU" sz="3600" b="1" i="1" dirty="0" smtClean="0">
                  <a:solidFill>
                    <a:srgbClr val="006AB3"/>
                  </a:solidFill>
                  <a:latin typeface="+mj-lt"/>
                  <a:cs typeface="Times New Roman" panose="02020603050405020304" pitchFamily="18" charset="0"/>
                </a:rPr>
                <a:t>несогласии с выставленными баллами</a:t>
              </a:r>
              <a:endParaRPr lang="ru-RU" sz="3200" b="1" i="1" dirty="0">
                <a:solidFill>
                  <a:srgbClr val="006AB3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863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249383" y="1777334"/>
            <a:ext cx="14230350" cy="6871821"/>
          </a:xfrm>
          <a:prstGeom prst="rect">
            <a:avLst/>
          </a:prstGeom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750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5pPr>
            <a:lvl6pPr marL="779892"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6pPr>
            <a:lvl7pPr marL="1559784"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7pPr>
            <a:lvl8pPr marL="2339675"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8pPr>
            <a:lvl9pPr marL="3119567"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dirty="0" smtClean="0"/>
              <a:t>Апелляции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о нарушении установленного порядка проведения ГИА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2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909733" y="3657600"/>
            <a:ext cx="1778000" cy="135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82733" y="4030132"/>
            <a:ext cx="1778000" cy="135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089028" y="1314654"/>
            <a:ext cx="12271464" cy="1512169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Апелляция о нарушении установленного порядка проведения ГИА</a:t>
            </a:r>
            <a:endParaRPr lang="ru-RU" sz="4400" b="1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96992" y="3424849"/>
            <a:ext cx="14865192" cy="360886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584919" indent="-58491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54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67324" indent="-48743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49729" indent="-38994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0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29621" indent="-38994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09513" indent="-38994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289405" indent="-389946" algn="l" defTabSz="15597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69296" indent="-389946" algn="l" defTabSz="15597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49188" indent="-389946" algn="l" defTabSz="15597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29080" indent="-389946" algn="l" defTabSz="15597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buFont typeface="Arial" charset="0"/>
              <a:buNone/>
            </a:pPr>
            <a:r>
              <a:rPr lang="ru-RU" sz="3600" dirty="0" smtClean="0">
                <a:solidFill>
                  <a:srgbClr val="006AB3"/>
                </a:solidFill>
                <a:latin typeface="+mj-lt"/>
                <a:cs typeface="Times New Roman" panose="02020603050405020304" pitchFamily="18" charset="0"/>
              </a:rPr>
              <a:t>	Апелляцию </a:t>
            </a:r>
            <a:r>
              <a:rPr lang="ru-RU" sz="3600" dirty="0">
                <a:solidFill>
                  <a:srgbClr val="006AB3"/>
                </a:solidFill>
                <a:latin typeface="+mj-lt"/>
                <a:cs typeface="Times New Roman" panose="02020603050405020304" pitchFamily="18" charset="0"/>
              </a:rPr>
              <a:t>о нарушении установленного порядка проведения ГИА </a:t>
            </a:r>
            <a:r>
              <a:rPr lang="ru-RU" sz="3600" dirty="0" smtClean="0">
                <a:solidFill>
                  <a:srgbClr val="006AB3"/>
                </a:solidFill>
                <a:latin typeface="+mj-lt"/>
                <a:cs typeface="Times New Roman" panose="02020603050405020304" pitchFamily="18" charset="0"/>
              </a:rPr>
              <a:t>обучающийся подает </a:t>
            </a:r>
            <a:r>
              <a:rPr lang="ru-RU" sz="3600" u="sng" dirty="0">
                <a:solidFill>
                  <a:srgbClr val="006AB3"/>
                </a:solidFill>
                <a:latin typeface="+mj-lt"/>
                <a:cs typeface="Times New Roman" panose="02020603050405020304" pitchFamily="18" charset="0"/>
              </a:rPr>
              <a:t>в день проведения экзамена </a:t>
            </a:r>
            <a:r>
              <a:rPr lang="ru-RU" sz="3600" dirty="0">
                <a:solidFill>
                  <a:srgbClr val="006AB3"/>
                </a:solidFill>
                <a:latin typeface="+mj-lt"/>
                <a:cs typeface="Times New Roman" panose="02020603050405020304" pitchFamily="18" charset="0"/>
              </a:rPr>
              <a:t>по соответствующему учебному предмету члену ГЭК, </a:t>
            </a:r>
            <a:r>
              <a:rPr lang="ru-RU" sz="3600" u="sng" dirty="0">
                <a:solidFill>
                  <a:srgbClr val="006AB3"/>
                </a:solidFill>
                <a:latin typeface="+mj-lt"/>
                <a:cs typeface="Times New Roman" panose="02020603050405020304" pitchFamily="18" charset="0"/>
              </a:rPr>
              <a:t>не покидая ППЭ</a:t>
            </a:r>
            <a:r>
              <a:rPr lang="ru-RU" sz="3600" dirty="0">
                <a:solidFill>
                  <a:srgbClr val="006AB3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defTabSz="914400">
              <a:buFont typeface="Arial" charset="0"/>
              <a:buNone/>
            </a:pPr>
            <a:endParaRPr lang="ru-RU" sz="3600" dirty="0">
              <a:solidFill>
                <a:srgbClr val="006AB3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algn="just" defTabSz="914400">
              <a:buFont typeface="Arial" charset="0"/>
              <a:buNone/>
            </a:pPr>
            <a:r>
              <a:rPr lang="ru-RU" sz="3600" dirty="0" smtClean="0">
                <a:solidFill>
                  <a:srgbClr val="006AB3"/>
                </a:solidFill>
                <a:latin typeface="+mj-lt"/>
                <a:cs typeface="Times New Roman" panose="02020603050405020304" pitchFamily="18" charset="0"/>
              </a:rPr>
              <a:t>	Член </a:t>
            </a:r>
            <a:r>
              <a:rPr lang="ru-RU" sz="3600" dirty="0">
                <a:solidFill>
                  <a:srgbClr val="006AB3"/>
                </a:solidFill>
                <a:latin typeface="+mj-lt"/>
                <a:cs typeface="Times New Roman" panose="02020603050405020304" pitchFamily="18" charset="0"/>
              </a:rPr>
              <a:t>ГЭК принимает от участника </a:t>
            </a:r>
            <a:r>
              <a:rPr lang="ru-RU" sz="3600" dirty="0" smtClean="0">
                <a:solidFill>
                  <a:srgbClr val="006AB3"/>
                </a:solidFill>
                <a:latin typeface="+mj-lt"/>
                <a:cs typeface="Times New Roman" panose="02020603050405020304" pitchFamily="18" charset="0"/>
              </a:rPr>
              <a:t>апелляцию </a:t>
            </a:r>
            <a:r>
              <a:rPr lang="ru-RU" sz="3600" dirty="0">
                <a:solidFill>
                  <a:srgbClr val="006AB3"/>
                </a:solidFill>
                <a:latin typeface="+mj-lt"/>
                <a:cs typeface="Times New Roman" panose="02020603050405020304" pitchFamily="18" charset="0"/>
              </a:rPr>
              <a:t>о нарушении установленного порядка проведения ГИА в двух экземплярах по форме ППЭ-02 в Штабе </a:t>
            </a:r>
            <a:r>
              <a:rPr lang="ru-RU" sz="3600" dirty="0" smtClean="0">
                <a:solidFill>
                  <a:srgbClr val="006AB3"/>
                </a:solidFill>
                <a:latin typeface="+mj-lt"/>
                <a:cs typeface="Times New Roman" panose="02020603050405020304" pitchFamily="18" charset="0"/>
              </a:rPr>
              <a:t>ППЭ.</a:t>
            </a:r>
            <a:endParaRPr lang="ru-RU" sz="3600" dirty="0">
              <a:solidFill>
                <a:srgbClr val="006AB3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defTabSz="914400">
              <a:buFont typeface="Arial" charset="0"/>
              <a:buNone/>
            </a:pPr>
            <a:endParaRPr lang="ru-RU" sz="2800" dirty="0" smtClean="0"/>
          </a:p>
          <a:p>
            <a:pPr marL="0" indent="0" defTabSz="914400">
              <a:buFont typeface="Arial" charset="0"/>
              <a:buNone/>
            </a:pPr>
            <a:endParaRPr lang="ru-RU" sz="28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8806" y="7199806"/>
            <a:ext cx="3115447" cy="39340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588" y="6767873"/>
            <a:ext cx="3038511" cy="436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1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784461" y="972632"/>
            <a:ext cx="12271464" cy="151216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750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5pPr>
            <a:lvl6pPr marL="779892"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6pPr>
            <a:lvl7pPr marL="1559784"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7pPr>
            <a:lvl8pPr marL="2339675"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8pPr>
            <a:lvl9pPr marL="3119567"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sz="6600" b="1" dirty="0" smtClean="0"/>
              <a:t>Форма ППЭ-02</a:t>
            </a:r>
            <a:endParaRPr lang="ru-RU" sz="6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898433" y="2464768"/>
            <a:ext cx="68102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2BC"/>
                </a:solidFill>
              </a:rPr>
              <a:t>Бланк заполняется «от руки» апеллянтом в ППЭ</a:t>
            </a:r>
            <a:endParaRPr lang="ru-RU" b="1" dirty="0">
              <a:solidFill>
                <a:srgbClr val="0072BC"/>
              </a:solidFill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9402489" y="4625008"/>
            <a:ext cx="5976664" cy="3384376"/>
          </a:xfrm>
          <a:prstGeom prst="wedgeRectCallout">
            <a:avLst>
              <a:gd name="adj1" fmla="val -77038"/>
              <a:gd name="adj2" fmla="val 33605"/>
            </a:avLst>
          </a:prstGeom>
          <a:solidFill>
            <a:srgbClr val="0072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Содержание апелляции – факты, изложенные апеллянтом</a:t>
            </a:r>
            <a:endParaRPr lang="ru-RU" sz="36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2277868" y="11058966"/>
            <a:ext cx="3749357" cy="622826"/>
          </a:xfrm>
        </p:spPr>
        <p:txBody>
          <a:bodyPr/>
          <a:lstStyle/>
          <a:p>
            <a:fld id="{4150C1B7-6DFB-4950-9B13-8D668DE9D9E6}" type="slidenum">
              <a:rPr lang="ru-RU" smtClean="0"/>
              <a:pPr/>
              <a:t>34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7227" t="26750" r="54023" b="8407"/>
          <a:stretch/>
        </p:blipFill>
        <p:spPr>
          <a:xfrm>
            <a:off x="249183" y="438150"/>
            <a:ext cx="7834013" cy="104874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529785" y="7418834"/>
            <a:ext cx="7272808" cy="1181100"/>
          </a:xfrm>
          <a:prstGeom prst="ellipse">
            <a:avLst/>
          </a:prstGeom>
          <a:noFill/>
          <a:ln w="57150"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49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2142" y="0"/>
            <a:ext cx="14792325" cy="1816697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750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5pPr>
            <a:lvl6pPr marL="779892"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6pPr>
            <a:lvl7pPr marL="1559784"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7pPr>
            <a:lvl8pPr marL="2339675"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8pPr>
            <a:lvl9pPr marL="3119567"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>
              <a:spcBef>
                <a:spcPts val="0"/>
              </a:spcBef>
            </a:pPr>
            <a:r>
              <a:rPr lang="ru-RU" sz="4800" b="1" dirty="0"/>
              <a:t>Форма ППЭ-03 </a:t>
            </a:r>
            <a:r>
              <a:rPr lang="ru-RU" sz="4800" b="1" dirty="0" smtClean="0"/>
              <a:t>«</a:t>
            </a:r>
            <a:r>
              <a:rPr lang="ru-RU" sz="4800" b="1" dirty="0"/>
              <a:t>Протокол рассмотрения апелляции о нарушении установленного порядка проведения ГИА»</a:t>
            </a:r>
            <a:r>
              <a:rPr lang="ru-RU" sz="1600" dirty="0" smtClean="0">
                <a:solidFill>
                  <a:srgbClr val="E2001A"/>
                </a:solidFill>
              </a:rPr>
              <a:t/>
            </a:r>
            <a:br>
              <a:rPr lang="ru-RU" sz="1600" dirty="0" smtClean="0">
                <a:solidFill>
                  <a:srgbClr val="E2001A"/>
                </a:solidFill>
              </a:rPr>
            </a:br>
            <a:endParaRPr lang="ru-RU" sz="1400" dirty="0">
              <a:solidFill>
                <a:srgbClr val="E2001A"/>
              </a:solidFill>
            </a:endParaRPr>
          </a:p>
        </p:txBody>
      </p:sp>
      <p:sp>
        <p:nvSpPr>
          <p:cNvPr id="4" name="Объект 4"/>
          <p:cNvSpPr txBox="1">
            <a:spLocks/>
          </p:cNvSpPr>
          <p:nvPr/>
        </p:nvSpPr>
        <p:spPr>
          <a:xfrm>
            <a:off x="2470982" y="2513796"/>
            <a:ext cx="7526325" cy="3987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	Уполномоченный представитель ГЭК </a:t>
            </a:r>
            <a:r>
              <a:rPr lang="ru-RU" sz="2800" dirty="0" smtClean="0">
                <a:solidFill>
                  <a:srgbClr val="006AB3"/>
                </a:solidFill>
              </a:rPr>
              <a:t>организует </a:t>
            </a:r>
            <a:r>
              <a:rPr lang="ru-RU" sz="2800" dirty="0">
                <a:solidFill>
                  <a:srgbClr val="006AB3"/>
                </a:solidFill>
              </a:rPr>
              <a:t>проведение </a:t>
            </a:r>
            <a:r>
              <a:rPr lang="ru-RU" sz="2800" dirty="0" smtClean="0">
                <a:solidFill>
                  <a:srgbClr val="006AB3"/>
                </a:solidFill>
              </a:rPr>
              <a:t>проверки </a:t>
            </a:r>
            <a:r>
              <a:rPr lang="ru-RU" sz="2800" dirty="0" smtClean="0">
                <a:solidFill>
                  <a:srgbClr val="0070C0"/>
                </a:solidFill>
              </a:rPr>
              <a:t>по </a:t>
            </a:r>
            <a:r>
              <a:rPr lang="ru-RU" sz="2800" dirty="0">
                <a:solidFill>
                  <a:srgbClr val="0070C0"/>
                </a:solidFill>
              </a:rPr>
              <a:t>факту </a:t>
            </a:r>
            <a:r>
              <a:rPr lang="ru-RU" sz="2800" dirty="0" smtClean="0">
                <a:solidFill>
                  <a:srgbClr val="0070C0"/>
                </a:solidFill>
              </a:rPr>
              <a:t>изложенных </a:t>
            </a:r>
            <a:r>
              <a:rPr lang="ru-RU" sz="2800" dirty="0">
                <a:solidFill>
                  <a:srgbClr val="0070C0"/>
                </a:solidFill>
              </a:rPr>
              <a:t>участником </a:t>
            </a:r>
            <a:r>
              <a:rPr lang="ru-RU" sz="2800" dirty="0" smtClean="0">
                <a:solidFill>
                  <a:srgbClr val="0070C0"/>
                </a:solidFill>
              </a:rPr>
              <a:t>ГИА </a:t>
            </a:r>
            <a:r>
              <a:rPr lang="ru-RU" sz="2800" dirty="0">
                <a:solidFill>
                  <a:srgbClr val="0070C0"/>
                </a:solidFill>
              </a:rPr>
              <a:t>в апелляции </a:t>
            </a:r>
            <a:r>
              <a:rPr lang="ru-RU" sz="2800" dirty="0" smtClean="0">
                <a:solidFill>
                  <a:srgbClr val="0070C0"/>
                </a:solidFill>
              </a:rPr>
              <a:t>сведений и заполняет </a:t>
            </a:r>
            <a:r>
              <a:rPr lang="ru-RU" sz="2800" dirty="0">
                <a:solidFill>
                  <a:srgbClr val="0070C0"/>
                </a:solidFill>
              </a:rPr>
              <a:t>форму </a:t>
            </a:r>
            <a:r>
              <a:rPr lang="ru-RU" sz="2800" dirty="0" smtClean="0">
                <a:solidFill>
                  <a:srgbClr val="0070C0"/>
                </a:solidFill>
              </a:rPr>
              <a:t>ППЭ-03 </a:t>
            </a:r>
            <a:r>
              <a:rPr lang="ru-RU" sz="2800" b="1" dirty="0" smtClean="0">
                <a:solidFill>
                  <a:srgbClr val="0070C0"/>
                </a:solidFill>
              </a:rPr>
              <a:t>«Протокол рассмотрения апелляции о нарушении установленного порядка проведения ГИА»</a:t>
            </a:r>
          </a:p>
        </p:txBody>
      </p:sp>
      <p:sp>
        <p:nvSpPr>
          <p:cNvPr id="5" name="Объект 4"/>
          <p:cNvSpPr txBox="1">
            <a:spLocks/>
          </p:cNvSpPr>
          <p:nvPr/>
        </p:nvSpPr>
        <p:spPr>
          <a:xfrm>
            <a:off x="2829043" y="8789229"/>
            <a:ext cx="7526325" cy="2776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ВАЖНО! 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Все </a:t>
            </a:r>
            <a:r>
              <a:rPr lang="ru-RU" sz="2800" dirty="0">
                <a:solidFill>
                  <a:srgbClr val="0070C0"/>
                </a:solidFill>
              </a:rPr>
              <a:t>апелляционные документы о нарушении установленного порядка проведения экзамена передаются в </a:t>
            </a:r>
            <a:r>
              <a:rPr lang="ru-RU" sz="2800" dirty="0" smtClean="0">
                <a:solidFill>
                  <a:srgbClr val="E2001A"/>
                </a:solidFill>
              </a:rPr>
              <a:t>конфликтную комиссию  </a:t>
            </a:r>
            <a:r>
              <a:rPr lang="ru-RU" sz="2800" dirty="0" smtClean="0">
                <a:solidFill>
                  <a:srgbClr val="0070C0"/>
                </a:solidFill>
              </a:rPr>
              <a:t>в </a:t>
            </a:r>
            <a:r>
              <a:rPr lang="ru-RU" sz="2800" dirty="0" smtClean="0">
                <a:solidFill>
                  <a:srgbClr val="E2001A"/>
                </a:solidFill>
              </a:rPr>
              <a:t>день проведения экзамена</a:t>
            </a:r>
            <a:endParaRPr lang="ru-RU" sz="2800" dirty="0">
              <a:solidFill>
                <a:srgbClr val="E2001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7105" y="5468207"/>
            <a:ext cx="68102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2BC"/>
                </a:solidFill>
              </a:rPr>
              <a:t>Бланк заполняется «от руки» членом ГЭК в ППЭ</a:t>
            </a:r>
            <a:endParaRPr lang="ru-RU" b="1" dirty="0">
              <a:solidFill>
                <a:srgbClr val="0072BC"/>
              </a:solidFill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4235669" y="6730033"/>
            <a:ext cx="5919713" cy="2059196"/>
          </a:xfrm>
          <a:prstGeom prst="wedgeRectCallout">
            <a:avLst>
              <a:gd name="adj1" fmla="val -76987"/>
              <a:gd name="adj2" fmla="val 3767"/>
            </a:avLst>
          </a:prstGeom>
          <a:solidFill>
            <a:srgbClr val="0072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Заключение комиссии </a:t>
            </a:r>
            <a:r>
              <a:rPr lang="ru-RU" sz="3600" b="1" dirty="0" smtClean="0"/>
              <a:t>в ППЭ </a:t>
            </a:r>
            <a:r>
              <a:rPr lang="ru-RU" sz="3600" dirty="0" smtClean="0"/>
              <a:t>по итогам проверки фактов, указанных в форме ППЭ-02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3121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/>
          </p:cNvSpPr>
          <p:nvPr/>
        </p:nvSpPr>
        <p:spPr>
          <a:xfrm>
            <a:off x="803434" y="2618577"/>
            <a:ext cx="7099790" cy="10913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584919" indent="-58491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54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67324" indent="-48743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49729" indent="-38994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0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29621" indent="-38994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09513" indent="-38994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289405" indent="-389946" algn="l" defTabSz="15597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69296" indent="-389946" algn="l" defTabSz="15597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49188" indent="-389946" algn="l" defTabSz="15597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29080" indent="-389946" algn="l" defTabSz="15597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ru-RU" sz="4800" b="1" dirty="0" smtClean="0">
                <a:solidFill>
                  <a:srgbClr val="0072BC"/>
                </a:solidFill>
              </a:rPr>
              <a:t>Отклонение апелляции</a:t>
            </a:r>
            <a:endParaRPr lang="ru-RU" sz="4800" b="1" dirty="0">
              <a:solidFill>
                <a:srgbClr val="0072BC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803434" y="4409070"/>
            <a:ext cx="7099790" cy="6740056"/>
          </a:xfrm>
          <a:prstGeom prst="rect">
            <a:avLst/>
          </a:prstGeom>
        </p:spPr>
        <p:txBody>
          <a:bodyPr/>
          <a:lstStyle>
            <a:lvl1pPr marL="584919" indent="-58491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54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67324" indent="-48743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49729" indent="-38994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0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29621" indent="-38994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09513" indent="-38994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289405" indent="-389946" algn="l" defTabSz="15597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69296" indent="-389946" algn="l" defTabSz="15597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49188" indent="-389946" algn="l" defTabSz="15597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29080" indent="-389946" algn="l" defTabSz="15597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ru-RU" sz="4800" dirty="0" smtClean="0"/>
              <a:t>Результат апеллянта не меняется</a:t>
            </a:r>
          </a:p>
          <a:p>
            <a:pPr defTabSz="914400"/>
            <a:r>
              <a:rPr lang="ru-RU" sz="4800" dirty="0" smtClean="0"/>
              <a:t>Результат остаётся действующим</a:t>
            </a:r>
            <a:endParaRPr lang="ru-RU" sz="4800" dirty="0"/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8162672" y="2255147"/>
            <a:ext cx="7102578" cy="1091300"/>
          </a:xfrm>
          <a:prstGeom prst="rect">
            <a:avLst/>
          </a:prstGeom>
        </p:spPr>
        <p:txBody>
          <a:bodyPr>
            <a:noAutofit/>
          </a:bodyPr>
          <a:lstStyle>
            <a:lvl1pPr marL="584919" indent="-58491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54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67324" indent="-48743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49729" indent="-38994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0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29621" indent="-38994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09513" indent="-38994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289405" indent="-389946" algn="l" defTabSz="15597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69296" indent="-389946" algn="l" defTabSz="15597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49188" indent="-389946" algn="l" defTabSz="15597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29080" indent="-389946" algn="l" defTabSz="15597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</a:pPr>
            <a:r>
              <a:rPr lang="ru-RU" sz="4800" b="1" dirty="0" smtClean="0">
                <a:solidFill>
                  <a:srgbClr val="0072BC"/>
                </a:solidFill>
              </a:rPr>
              <a:t>Удовлетворение апелляции</a:t>
            </a:r>
            <a:endParaRPr lang="ru-RU" sz="4800" b="1" dirty="0">
              <a:solidFill>
                <a:srgbClr val="0072BC"/>
              </a:solidFill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8162663" y="4413943"/>
            <a:ext cx="7102578" cy="6740056"/>
          </a:xfrm>
          <a:prstGeom prst="rect">
            <a:avLst/>
          </a:prstGeom>
        </p:spPr>
        <p:txBody>
          <a:bodyPr/>
          <a:lstStyle>
            <a:lvl1pPr marL="584919" indent="-58491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54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67324" indent="-48743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49729" indent="-38994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0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29621" indent="-38994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09513" indent="-38994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289405" indent="-389946" algn="l" defTabSz="15597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69296" indent="-389946" algn="l" defTabSz="15597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49188" indent="-389946" algn="l" defTabSz="15597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29080" indent="-389946" algn="l" defTabSz="15597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ru-RU" sz="4800" dirty="0" smtClean="0"/>
              <a:t>Результат аннулируется</a:t>
            </a:r>
          </a:p>
          <a:p>
            <a:pPr defTabSz="914400"/>
            <a:r>
              <a:rPr lang="ru-RU" sz="4800" dirty="0" smtClean="0"/>
              <a:t>Участнику ГИА предоставляется возможность сдать экзамен в иной день</a:t>
            </a:r>
            <a:endParaRPr lang="ru-RU" sz="4800" dirty="0"/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2993777" y="895972"/>
            <a:ext cx="12271464" cy="1512169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750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5pPr>
            <a:lvl6pPr marL="779892"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6pPr>
            <a:lvl7pPr marL="1559784"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7pPr>
            <a:lvl8pPr marL="2339675"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8pPr>
            <a:lvl9pPr marL="3119567"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b="1" dirty="0" smtClean="0"/>
              <a:t>Решение КК</a:t>
            </a:r>
            <a:endParaRPr lang="ru-RU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86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19200" y="2625924"/>
            <a:ext cx="13937088" cy="6871821"/>
          </a:xfrm>
          <a:prstGeom prst="rect">
            <a:avLst/>
          </a:prstGeom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750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5pPr>
            <a:lvl6pPr marL="779892"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6pPr>
            <a:lvl7pPr marL="1559784"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7pPr>
            <a:lvl8pPr marL="2339675"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8pPr>
            <a:lvl9pPr marL="3119567"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dirty="0" smtClean="0"/>
              <a:t>Апелляции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о несогласии с выставленными баллами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42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14" t="20110" r="64493" b="8992"/>
          <a:stretch/>
        </p:blipFill>
        <p:spPr>
          <a:xfrm>
            <a:off x="590550" y="152400"/>
            <a:ext cx="6438900" cy="10871259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029450" y="5983822"/>
            <a:ext cx="765048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2BC"/>
                </a:solidFill>
              </a:rPr>
              <a:t>Бланк заполняется апеллянтом </a:t>
            </a:r>
            <a:r>
              <a:rPr lang="ru-RU" b="1" dirty="0" smtClean="0">
                <a:solidFill>
                  <a:srgbClr val="0072BC"/>
                </a:solidFill>
              </a:rPr>
              <a:t>в образовательной организации, </a:t>
            </a:r>
            <a:r>
              <a:rPr lang="ru-RU" b="1" dirty="0">
                <a:solidFill>
                  <a:srgbClr val="0072BC"/>
                </a:solidFill>
              </a:rPr>
              <a:t>в которой участник был допущен к ГИА</a:t>
            </a:r>
            <a:r>
              <a:rPr lang="ru-RU" b="1" dirty="0" smtClean="0">
                <a:solidFill>
                  <a:srgbClr val="0072BC"/>
                </a:solidFill>
              </a:rPr>
              <a:t>, или в конфликтной комиссии</a:t>
            </a:r>
            <a:endParaRPr lang="ru-RU" b="1" dirty="0">
              <a:solidFill>
                <a:srgbClr val="0072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39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993777" y="1143100"/>
            <a:ext cx="12271465" cy="151216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750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5pPr>
            <a:lvl6pPr marL="779892"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6pPr>
            <a:lvl7pPr marL="1559784"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7pPr>
            <a:lvl8pPr marL="2339675"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8pPr>
            <a:lvl9pPr marL="3119567"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b="1" dirty="0" smtClean="0"/>
              <a:t>Решение КК</a:t>
            </a:r>
            <a:endParaRPr lang="ru-RU" b="1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803434" y="2464768"/>
            <a:ext cx="14461808" cy="7720329"/>
          </a:xfrm>
          <a:prstGeom prst="rect">
            <a:avLst/>
          </a:prstGeom>
        </p:spPr>
        <p:txBody>
          <a:bodyPr/>
          <a:lstStyle>
            <a:lvl1pPr marL="584919" indent="-58491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54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67324" indent="-48743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49729" indent="-38994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0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29621" indent="-38994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09513" indent="-38994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289405" indent="-389946" algn="l" defTabSz="15597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69296" indent="-389946" algn="l" defTabSz="15597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49188" indent="-389946" algn="l" defTabSz="15597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29080" indent="-389946" algn="l" defTabSz="15597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</a:pPr>
            <a:r>
              <a:rPr lang="ru-RU" sz="4000" b="1" dirty="0">
                <a:solidFill>
                  <a:srgbClr val="0072BC"/>
                </a:solidFill>
              </a:rPr>
              <a:t>По итогам рассмотрения апелляции КК принимает решение</a:t>
            </a:r>
          </a:p>
          <a:p>
            <a:pPr defTabSz="914400"/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121569" y="4192960"/>
          <a:ext cx="1447360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43613" y="7113662"/>
            <a:ext cx="792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ED1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8000" b="1" dirty="0">
              <a:solidFill>
                <a:srgbClr val="ED1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75879" y="7262934"/>
            <a:ext cx="26337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ED1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</a:t>
            </a:r>
            <a:endParaRPr lang="ru-RU" sz="8000" b="1" dirty="0">
              <a:solidFill>
                <a:srgbClr val="ED1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21483" y="9919964"/>
            <a:ext cx="6912768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2BC"/>
                </a:solidFill>
              </a:rPr>
              <a:t>Баллы могут </a:t>
            </a:r>
            <a:r>
              <a:rPr lang="ru-RU" sz="3600" b="1" dirty="0" smtClean="0">
                <a:solidFill>
                  <a:srgbClr val="ED1C24"/>
                </a:solidFill>
              </a:rPr>
              <a:t>увеличиться</a:t>
            </a:r>
          </a:p>
          <a:p>
            <a:r>
              <a:rPr lang="ru-RU" sz="3600" b="1" dirty="0" smtClean="0">
                <a:solidFill>
                  <a:srgbClr val="0072BC"/>
                </a:solidFill>
              </a:rPr>
              <a:t>Баллы могут </a:t>
            </a:r>
            <a:r>
              <a:rPr lang="ru-RU" sz="3600" b="1" dirty="0" smtClean="0">
                <a:solidFill>
                  <a:srgbClr val="ED1C24"/>
                </a:solidFill>
              </a:rPr>
              <a:t>уменьшиться</a:t>
            </a:r>
            <a:endParaRPr lang="ru-RU" sz="3600" b="1" dirty="0">
              <a:solidFill>
                <a:srgbClr val="ED1C24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2277867" y="11058966"/>
            <a:ext cx="3749358" cy="622826"/>
          </a:xfrm>
        </p:spPr>
        <p:txBody>
          <a:bodyPr/>
          <a:lstStyle/>
          <a:p>
            <a:fld id="{127D6969-06E4-4571-B629-26E3871D88B8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84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2372" y="180866"/>
            <a:ext cx="8078137" cy="1467825"/>
          </a:xfrm>
        </p:spPr>
        <p:txBody>
          <a:bodyPr/>
          <a:lstStyle/>
          <a:p>
            <a:r>
              <a:rPr lang="ru-RU" dirty="0" smtClean="0"/>
              <a:t>Организация ППЭ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509" y="1288473"/>
            <a:ext cx="13619018" cy="104098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Рекомендуется формировать отдельные аудитории для следующих категорий участников:</a:t>
            </a:r>
          </a:p>
          <a:p>
            <a:pPr lvl="0"/>
            <a:r>
              <a:rPr lang="ru-RU" dirty="0"/>
              <a:t>слепые, </a:t>
            </a:r>
            <a:r>
              <a:rPr lang="ru-RU" dirty="0" err="1"/>
              <a:t>поздноослепшие</a:t>
            </a:r>
            <a:r>
              <a:rPr lang="ru-RU" dirty="0"/>
              <a:t> участники ГИА;</a:t>
            </a:r>
          </a:p>
          <a:p>
            <a:pPr lvl="0"/>
            <a:r>
              <a:rPr lang="ru-RU" dirty="0"/>
              <a:t>слабовидящие участники ГИА;</a:t>
            </a:r>
          </a:p>
          <a:p>
            <a:pPr lvl="0"/>
            <a:r>
              <a:rPr lang="ru-RU" dirty="0"/>
              <a:t>глухие, позднооглохшие участники ГИА;</a:t>
            </a:r>
          </a:p>
          <a:p>
            <a:pPr lvl="0"/>
            <a:r>
              <a:rPr lang="ru-RU" dirty="0"/>
              <a:t>слабослышащие участники ГИА;</a:t>
            </a:r>
          </a:p>
          <a:p>
            <a:pPr lvl="0"/>
            <a:r>
              <a:rPr lang="ru-RU" dirty="0"/>
              <a:t>участники ГИА с тяжелыми нарушениями речи;</a:t>
            </a:r>
          </a:p>
          <a:p>
            <a:pPr lvl="0"/>
            <a:r>
              <a:rPr lang="ru-RU" dirty="0"/>
              <a:t>участники ГИА с нарушениями опорно-двигательного аппарата;</a:t>
            </a:r>
          </a:p>
          <a:p>
            <a:pPr lvl="0"/>
            <a:r>
              <a:rPr lang="ru-RU" dirty="0"/>
              <a:t>участники ГИА с задержкой психического развития, обучающиеся                                по адаптированным основным общеобразовательным программам;</a:t>
            </a:r>
          </a:p>
          <a:p>
            <a:pPr lvl="0"/>
            <a:r>
              <a:rPr lang="ru-RU" dirty="0"/>
              <a:t>участники ГИА с расстройствами аутистического спектра;</a:t>
            </a:r>
          </a:p>
          <a:p>
            <a:pPr lvl="0"/>
            <a:r>
              <a:rPr lang="ru-RU" dirty="0"/>
              <a:t>иные категории участников с ОВЗ  (диабет, онкология, астма, порок сердца, </a:t>
            </a:r>
            <a:r>
              <a:rPr lang="ru-RU" dirty="0" err="1"/>
              <a:t>энурез</a:t>
            </a:r>
            <a:r>
              <a:rPr lang="ru-RU" dirty="0"/>
              <a:t>, язва и др</a:t>
            </a:r>
            <a:r>
              <a:rPr lang="ru-RU" dirty="0" smtClean="0"/>
              <a:t>.).</a:t>
            </a:r>
          </a:p>
          <a:p>
            <a:pPr lvl="0"/>
            <a:endParaRPr lang="ru-RU" dirty="0"/>
          </a:p>
          <a:p>
            <a:pPr marL="0" lvl="0" indent="0">
              <a:buNone/>
            </a:pPr>
            <a:r>
              <a:rPr lang="ru-RU" dirty="0" smtClean="0"/>
              <a:t>* </a:t>
            </a:r>
            <a:r>
              <a:rPr lang="ru-RU" dirty="0"/>
              <a:t>В случае небольшого количества участников ГИА с ОВЗ допускается рассадка слепых, </a:t>
            </a:r>
            <a:r>
              <a:rPr lang="ru-RU" dirty="0" err="1"/>
              <a:t>поздноослепших</a:t>
            </a:r>
            <a:r>
              <a:rPr lang="ru-RU" dirty="0"/>
              <a:t> и слабовидящих участников в одну аудиторию. Также в одной аудитории могут находиться глухие, позднооглохшие, слабослышащие участники ГИА, участники с тяжелыми нарушениями речи, с нарушениями опорно-двигательного аппарата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8288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98577" y="914128"/>
            <a:ext cx="12271464" cy="1512169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750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5pPr>
            <a:lvl6pPr marL="779892"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6pPr>
            <a:lvl7pPr marL="1559784"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7pPr>
            <a:lvl8pPr marL="2339675"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8pPr>
            <a:lvl9pPr marL="3119567" algn="ctr" rtl="0" eaLnBrk="1" fontAlgn="base" hangingPunct="1">
              <a:spcBef>
                <a:spcPct val="0"/>
              </a:spcBef>
              <a:spcAft>
                <a:spcPct val="0"/>
              </a:spcAft>
              <a:defRPr sz="7506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b="1" dirty="0" smtClean="0"/>
              <a:t>Конфликтная комиссия</a:t>
            </a:r>
            <a:endParaRPr lang="ru-RU" b="1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752951" y="2426297"/>
            <a:ext cx="14461808" cy="772032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584919" indent="-58491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54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67324" indent="-48743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49729" indent="-38994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0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29621" indent="-38994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09513" indent="-38994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289405" indent="-389946" algn="l" defTabSz="15597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69296" indent="-389946" algn="l" defTabSz="15597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49188" indent="-389946" algn="l" defTabSz="15597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29080" indent="-389946" algn="l" defTabSz="15597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buFont typeface="Arial" charset="0"/>
              <a:buNone/>
            </a:pPr>
            <a:r>
              <a:rPr lang="ru-RU" sz="3200" dirty="0">
                <a:solidFill>
                  <a:srgbClr val="0070C0"/>
                </a:solidFill>
              </a:rPr>
              <a:t>Конфликтная комиссия </a:t>
            </a:r>
            <a:r>
              <a:rPr lang="ru-RU" sz="3200" b="1" dirty="0">
                <a:solidFill>
                  <a:srgbClr val="FF0000"/>
                </a:solidFill>
              </a:rPr>
              <a:t>не рассматривает</a:t>
            </a:r>
            <a:r>
              <a:rPr lang="ru-RU" sz="3200" dirty="0">
                <a:solidFill>
                  <a:srgbClr val="0070C0"/>
                </a:solidFill>
              </a:rPr>
              <a:t>: </a:t>
            </a:r>
          </a:p>
          <a:p>
            <a:pPr marL="0" indent="0" algn="just" defTabSz="914400">
              <a:buFont typeface="Arial" charset="0"/>
              <a:buNone/>
            </a:pPr>
            <a:endParaRPr lang="ru-RU" sz="3200" dirty="0">
              <a:solidFill>
                <a:srgbClr val="0070C0"/>
              </a:solidFill>
            </a:endParaRPr>
          </a:p>
          <a:p>
            <a:pPr marL="639763" indent="-274638" algn="just" defTabSz="914400">
              <a:spcBef>
                <a:spcPts val="0"/>
              </a:spcBef>
              <a:spcAft>
                <a:spcPts val="2500"/>
              </a:spcAft>
            </a:pPr>
            <a:r>
              <a:rPr lang="ru-RU" sz="3200" dirty="0">
                <a:solidFill>
                  <a:srgbClr val="0070C0"/>
                </a:solidFill>
              </a:rPr>
              <a:t>апелляции по вопросам содержания и структуры заданий по учебным предметам</a:t>
            </a:r>
          </a:p>
          <a:p>
            <a:pPr marL="639763" indent="-274638" algn="just" defTabSz="914400">
              <a:spcBef>
                <a:spcPts val="0"/>
              </a:spcBef>
              <a:spcAft>
                <a:spcPts val="2500"/>
              </a:spcAft>
            </a:pPr>
            <a:r>
              <a:rPr lang="ru-RU" sz="3200" dirty="0">
                <a:solidFill>
                  <a:srgbClr val="0070C0"/>
                </a:solidFill>
              </a:rPr>
              <a:t>апелляции по вопросам, связанным с нарушением участником ГИА требований, установленных Порядком</a:t>
            </a:r>
          </a:p>
          <a:p>
            <a:pPr marL="639763" indent="-274638" algn="just" defTabSz="914400">
              <a:spcBef>
                <a:spcPts val="0"/>
              </a:spcBef>
              <a:spcAft>
                <a:spcPts val="2500"/>
              </a:spcAft>
            </a:pPr>
            <a:r>
              <a:rPr lang="ru-RU" sz="3200" dirty="0">
                <a:solidFill>
                  <a:srgbClr val="0070C0"/>
                </a:solidFill>
              </a:rPr>
              <a:t>апелляции по вопросам, связанными с неправильным оформлением экзаменационной работы</a:t>
            </a:r>
          </a:p>
          <a:p>
            <a:pPr marL="639763" indent="-274638" algn="just" defTabSz="914400">
              <a:spcBef>
                <a:spcPts val="0"/>
              </a:spcBef>
              <a:spcAft>
                <a:spcPts val="2500"/>
              </a:spcAft>
            </a:pPr>
            <a:r>
              <a:rPr lang="ru-RU" sz="3200" dirty="0">
                <a:solidFill>
                  <a:srgbClr val="0070C0"/>
                </a:solidFill>
              </a:rPr>
              <a:t>апелляции по вопросам, связанными с оцениванием результатов выполнения заданий экзаменационной работы с кратким ответом</a:t>
            </a:r>
          </a:p>
          <a:p>
            <a:pPr marL="639763" indent="-274638" algn="just" defTabSz="914400">
              <a:spcBef>
                <a:spcPts val="0"/>
              </a:spcBef>
              <a:spcAft>
                <a:spcPts val="2500"/>
              </a:spcAft>
            </a:pPr>
            <a:endParaRPr lang="ru-RU" sz="3200" dirty="0" smtClean="0"/>
          </a:p>
          <a:p>
            <a:pPr marL="365125" indent="0" algn="ctr" defTabSz="914400">
              <a:spcBef>
                <a:spcPts val="0"/>
              </a:spcBef>
              <a:spcAft>
                <a:spcPts val="2500"/>
              </a:spcAft>
              <a:buFont typeface="Arial" charset="0"/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не рассматривает черновики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и КИМ участника ГИА в качестве материалов апелляции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88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4700" y="4591050"/>
            <a:ext cx="87820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16168E"/>
                </a:solidFill>
              </a:rPr>
              <a:t>Спасибо за внимание</a:t>
            </a:r>
          </a:p>
          <a:p>
            <a:pPr algn="ctr"/>
            <a:endParaRPr lang="ru-RU" sz="6000" b="1" dirty="0">
              <a:solidFill>
                <a:srgbClr val="1616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80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6880" y="2363722"/>
            <a:ext cx="4684089" cy="35875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33117"/>
          <a:stretch/>
        </p:blipFill>
        <p:spPr>
          <a:xfrm>
            <a:off x="1291790" y="3752086"/>
            <a:ext cx="2949004" cy="24645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9147" y="2507020"/>
            <a:ext cx="5305498" cy="830966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ru-RU" sz="2400" dirty="0"/>
              <a:t>Помещение для сопровождающих участников ГИА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0306" y="7291475"/>
            <a:ext cx="4780663" cy="35401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62" y="7390074"/>
            <a:ext cx="1335510" cy="27698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260" y="7390074"/>
            <a:ext cx="2542033" cy="254193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90383" y="10040353"/>
            <a:ext cx="5260508" cy="830966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ru-RU" sz="2400" dirty="0"/>
              <a:t>Специально выделенное место</a:t>
            </a:r>
          </a:p>
          <a:p>
            <a:pPr algn="ctr"/>
            <a:r>
              <a:rPr lang="ru-RU" sz="2400" dirty="0"/>
              <a:t> для личных вещей участников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3086" y="5220157"/>
            <a:ext cx="693563" cy="29981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ru-RU" sz="2000" b="1" dirty="0"/>
              <a:t>В</a:t>
            </a:r>
          </a:p>
          <a:p>
            <a:pPr algn="ctr"/>
            <a:r>
              <a:rPr lang="ru-RU" sz="2000" b="1" dirty="0"/>
              <a:t>Х</a:t>
            </a:r>
          </a:p>
          <a:p>
            <a:pPr algn="ctr"/>
            <a:r>
              <a:rPr lang="ru-RU" sz="2000" b="1" dirty="0"/>
              <a:t>О</a:t>
            </a:r>
          </a:p>
          <a:p>
            <a:pPr algn="ctr"/>
            <a:r>
              <a:rPr lang="ru-RU" sz="2000" b="1" dirty="0"/>
              <a:t>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818129" y="6032627"/>
            <a:ext cx="2178176" cy="50695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ru-RU" sz="2400" dirty="0"/>
              <a:t>Пункт охраны правопорядка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5259" y="6131254"/>
            <a:ext cx="1523916" cy="20413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/>
          <a:srcRect t="-1" b="45438"/>
          <a:stretch/>
        </p:blipFill>
        <p:spPr>
          <a:xfrm>
            <a:off x="6443693" y="9249074"/>
            <a:ext cx="1275593" cy="158255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141721" y="6013158"/>
            <a:ext cx="2325571" cy="50695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Помещение для руководителя ППЭ, оборудованное рабочим местом и сейфом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9131" y="6267947"/>
            <a:ext cx="2021525" cy="183278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9419640" y="2362628"/>
            <a:ext cx="2779345" cy="35574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Помещение для медицинских </a:t>
            </a:r>
          </a:p>
          <a:p>
            <a:pPr algn="ctr"/>
            <a:r>
              <a:rPr lang="ru-RU" sz="2000" dirty="0"/>
              <a:t>работников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07122" y="2472356"/>
            <a:ext cx="1442488" cy="188082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0612708" y="6032626"/>
            <a:ext cx="2540123" cy="50695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rtlCol="0" anchor="b" anchorCtr="0"/>
          <a:lstStyle/>
          <a:p>
            <a:pPr algn="ctr"/>
            <a:r>
              <a:rPr lang="ru-RU" sz="2000" dirty="0"/>
              <a:t>Аудитории для участников ГИА, в том числе для участников </a:t>
            </a:r>
            <a:br>
              <a:rPr lang="ru-RU" sz="2000" dirty="0"/>
            </a:br>
            <a:r>
              <a:rPr lang="ru-RU" sz="2000" dirty="0"/>
              <a:t>с ОВЗ (на 1 этаже)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9"/>
          <a:srcRect b="35576"/>
          <a:stretch/>
        </p:blipFill>
        <p:spPr>
          <a:xfrm>
            <a:off x="10714702" y="6584000"/>
            <a:ext cx="2079278" cy="2184745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5832378" y="2363722"/>
            <a:ext cx="3215075" cy="35574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Помещение для общественных наблюдателей, представителей СМИ </a:t>
            </a:r>
            <a:br>
              <a:rPr lang="ru-RU" sz="2000" dirty="0"/>
            </a:br>
            <a:r>
              <a:rPr lang="ru-RU" sz="2000" dirty="0"/>
              <a:t>и иных лиц, имеющих право присутствовать в ППЭ в день экзамена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0"/>
          <a:srcRect b="4635"/>
          <a:stretch/>
        </p:blipFill>
        <p:spPr>
          <a:xfrm>
            <a:off x="6419002" y="2398587"/>
            <a:ext cx="1981606" cy="1304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1355" y="963889"/>
            <a:ext cx="12271464" cy="1512169"/>
          </a:xfrm>
        </p:spPr>
        <p:txBody>
          <a:bodyPr/>
          <a:lstStyle/>
          <a:p>
            <a:r>
              <a:rPr lang="ru-RU" sz="5400" dirty="0"/>
              <a:t>Подготовка помещений ППЭ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2609279" y="2378756"/>
            <a:ext cx="2763179" cy="35574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rtlCol="0" anchor="b" anchorCtr="0"/>
          <a:lstStyle/>
          <a:p>
            <a:pPr algn="ctr"/>
            <a:r>
              <a:rPr lang="ru-RU" sz="2000" dirty="0" smtClean="0"/>
              <a:t>Помещение  </a:t>
            </a:r>
            <a:r>
              <a:rPr lang="ru-RU" sz="2000" dirty="0"/>
              <a:t>для </a:t>
            </a:r>
            <a:r>
              <a:rPr lang="ru-RU" sz="2000" dirty="0" smtClean="0"/>
              <a:t>организации тиражирования и упаковки ЭМ</a:t>
            </a:r>
            <a:endParaRPr lang="ru-RU" sz="20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3327863" y="6032626"/>
            <a:ext cx="2325571" cy="50695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Помещение для </a:t>
            </a:r>
            <a:r>
              <a:rPr lang="ru-RU" sz="2000" dirty="0" smtClean="0"/>
              <a:t>общественных наблюдателей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157000" y="4678218"/>
            <a:ext cx="943149" cy="29981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ru-RU" sz="2000" b="1" dirty="0"/>
              <a:t>В</a:t>
            </a:r>
            <a:br>
              <a:rPr lang="ru-RU" sz="2000" b="1" dirty="0"/>
            </a:br>
            <a:r>
              <a:rPr lang="ru-RU" sz="2000" b="1" dirty="0"/>
              <a:t>Х</a:t>
            </a:r>
            <a:br>
              <a:rPr lang="ru-RU" sz="2000" b="1" dirty="0"/>
            </a:br>
            <a:r>
              <a:rPr lang="ru-RU" sz="2000" b="1" dirty="0"/>
              <a:t>О</a:t>
            </a:r>
            <a:br>
              <a:rPr lang="ru-RU" sz="2000" b="1" dirty="0"/>
            </a:br>
            <a:r>
              <a:rPr lang="ru-RU" sz="2000" b="1" dirty="0"/>
              <a:t>Д</a:t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в</a:t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П</a:t>
            </a:r>
            <a:br>
              <a:rPr lang="ru-RU" sz="2000" b="1" dirty="0"/>
            </a:br>
            <a:r>
              <a:rPr lang="ru-RU" sz="2000" b="1" dirty="0" err="1"/>
              <a:t>П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Э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568575" y="6216626"/>
            <a:ext cx="1844146" cy="20016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590002" y="2721043"/>
            <a:ext cx="2680710" cy="138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7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98752" y="245414"/>
            <a:ext cx="11658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>
                <a:latin typeface="Arial" panose="020B0604020202020204" pitchFamily="34" charset="0"/>
                <a:ea typeface="+mj-ea"/>
                <a:cs typeface="+mj-cs"/>
              </a:rPr>
              <a:t>Особенности организации ППЭ </a:t>
            </a:r>
            <a:endParaRPr lang="ru-RU" sz="4000" b="1" dirty="0" smtClean="0">
              <a:latin typeface="Arial" panose="020B0604020202020204" pitchFamily="34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ru-RU" sz="4000" b="1" dirty="0" smtClean="0">
                <a:latin typeface="Arial" panose="020B0604020202020204" pitchFamily="34" charset="0"/>
                <a:ea typeface="+mj-ea"/>
                <a:cs typeface="+mj-cs"/>
              </a:rPr>
              <a:t>для </a:t>
            </a:r>
            <a:r>
              <a:rPr lang="ru-RU" sz="4000" b="1" dirty="0">
                <a:latin typeface="Arial" panose="020B0604020202020204" pitchFamily="34" charset="0"/>
                <a:ea typeface="+mj-ea"/>
                <a:cs typeface="+mj-cs"/>
              </a:rPr>
              <a:t>участников с ОВЗ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52934" y="5554279"/>
            <a:ext cx="10563867" cy="1141460"/>
          </a:xfrm>
          <a:prstGeom prst="round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9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оличество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мест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определяется в зависимости от категории заболевания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600" dirty="0"/>
          </a:p>
          <a:p>
            <a:pPr algn="just">
              <a:spcBef>
                <a:spcPts val="1000"/>
              </a:spcBef>
            </a:pP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765" y="7159042"/>
            <a:ext cx="12032148" cy="1318555"/>
          </a:xfrm>
          <a:prstGeom prst="round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9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родолжительность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для участника с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ОВЗ, инвалидов и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детей-инвалидов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увеличивается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1,5 часа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/>
          </a:p>
          <a:p>
            <a:pPr algn="just"/>
            <a:endParaRPr lang="ru-RU" sz="9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14473" y="1435022"/>
            <a:ext cx="10376199" cy="1752344"/>
          </a:xfrm>
          <a:prstGeom prst="round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беспрепятственный доступ в ППЭ (наличие пандусов, поручней, расширенных дверей и других приспособлений);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3721879"/>
            <a:ext cx="10376199" cy="1310190"/>
          </a:xfrm>
          <a:prstGeom prst="round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аличие помещения для организации питания и перерывов для медико-профилактических процедур;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12714" y="9062652"/>
            <a:ext cx="10376199" cy="1752344"/>
          </a:xfrm>
          <a:prstGeom prst="round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на дому оснащается системой видеонаблюдения в режиме офлайн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6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7499" y="499521"/>
            <a:ext cx="3944101" cy="1398552"/>
          </a:xfrm>
        </p:spPr>
        <p:txBody>
          <a:bodyPr/>
          <a:lstStyle/>
          <a:p>
            <a:r>
              <a:rPr lang="ru-RU" dirty="0" smtClean="0"/>
              <a:t>Проект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84818"/>
              </p:ext>
            </p:extLst>
          </p:nvPr>
        </p:nvGraphicFramePr>
        <p:xfrm>
          <a:off x="718272" y="1898073"/>
          <a:ext cx="12561310" cy="8545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0655"/>
                <a:gridCol w="628065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Категория участников с ОВЗ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участников ГИА в аудитории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Слепые, </a:t>
                      </a:r>
                      <a:r>
                        <a:rPr lang="ru-RU" dirty="0" err="1" smtClean="0"/>
                        <a:t>поздноослепшие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более 8 человек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слабовидящие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более 12 человек</a:t>
                      </a:r>
                      <a:endParaRPr lang="ru-RU" dirty="0"/>
                    </a:p>
                  </a:txBody>
                  <a:tcPr/>
                </a:tc>
              </a:tr>
              <a:tr h="704192">
                <a:tc>
                  <a:txBody>
                    <a:bodyPr/>
                    <a:lstStyle/>
                    <a:p>
                      <a:r>
                        <a:rPr lang="ru-RU" dirty="0" smtClean="0"/>
                        <a:t>Глухие, позднооглохшие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</a:t>
                      </a:r>
                      <a:r>
                        <a:rPr lang="ru-RU" baseline="0" dirty="0" smtClean="0"/>
                        <a:t> более 6 человек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Слабослышащие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более 10 человек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 тяжелыми нарушениями речи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79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более 12 человек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 нарушениями опорно-двигательного аппарата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79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более 12 человек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Участники ГИА с ЗПР, обучающиеся по</a:t>
                      </a:r>
                      <a:r>
                        <a:rPr lang="ru-RU" baseline="0" dirty="0" smtClean="0"/>
                        <a:t> АООП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79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более 12 человек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Обучающиеся с</a:t>
                      </a:r>
                      <a:r>
                        <a:rPr lang="ru-RU" baseline="0" dirty="0" smtClean="0"/>
                        <a:t> расстройством аутистического спектра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79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более 5 человек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Иные категории участников с ОВЗ (астма, диабет, онкология,</a:t>
                      </a:r>
                      <a:r>
                        <a:rPr lang="ru-RU" baseline="0" dirty="0" smtClean="0"/>
                        <a:t> язва и др.)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более 15 человек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049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00234" y="1416740"/>
            <a:ext cx="14461808" cy="1949715"/>
          </a:xfrm>
        </p:spPr>
        <p:txBody>
          <a:bodyPr>
            <a:normAutofit/>
          </a:bodyPr>
          <a:lstStyle/>
          <a:p>
            <a:r>
              <a:rPr lang="ru-RU" sz="4000" b="1" dirty="0"/>
              <a:t>Специализированные условия</a:t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03434" y="2729604"/>
            <a:ext cx="14461808" cy="7720329"/>
          </a:xfrm>
          <a:prstGeom prst="rect">
            <a:avLst/>
          </a:prstGeom>
        </p:spPr>
        <p:txBody>
          <a:bodyPr>
            <a:normAutofit/>
          </a:bodyPr>
          <a:lstStyle>
            <a:lvl1pPr marL="640565" indent="-640565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87892" indent="-53380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521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89306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4339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697479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5156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5653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5974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Для слепых участников экзамена:</a:t>
            </a:r>
          </a:p>
          <a:p>
            <a:pPr marL="0" indent="0">
              <a:buFont typeface="Arial" pitchFamily="34" charset="0"/>
              <a:buNone/>
            </a:pPr>
            <a:endParaRPr lang="ru-RU" sz="3200" b="1" dirty="0" smtClean="0">
              <a:solidFill>
                <a:srgbClr val="0070C0"/>
              </a:solidFill>
            </a:endParaRPr>
          </a:p>
          <a:p>
            <a:r>
              <a:rPr lang="ru-RU" sz="3200" dirty="0" smtClean="0">
                <a:solidFill>
                  <a:srgbClr val="0070C0"/>
                </a:solidFill>
              </a:rPr>
              <a:t>экзаменационные материалы оформляются рельефно-точечным шрифтом Брайля или в виде электронного документа, доступного с помощью компьютера;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письменная экзаменационная работа выполняется рельефно-точечным шрифтом Брайля или на компьютере;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на каждый рабочий стол необходимое количество черновиков по системе Брайля;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на каждый рабочий стол необходимое количество правил по заполнению ответов на задания;</a:t>
            </a:r>
          </a:p>
          <a:p>
            <a:pPr marL="0" indent="0">
              <a:buNone/>
            </a:pP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4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98634" y="1353830"/>
            <a:ext cx="14461808" cy="1949715"/>
          </a:xfrm>
        </p:spPr>
        <p:txBody>
          <a:bodyPr>
            <a:normAutofit/>
          </a:bodyPr>
          <a:lstStyle/>
          <a:p>
            <a:r>
              <a:rPr lang="ru-RU" sz="4000" b="1" dirty="0"/>
              <a:t>Специализированные условия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03434" y="2729604"/>
            <a:ext cx="14461808" cy="7720329"/>
          </a:xfrm>
          <a:prstGeom prst="rect">
            <a:avLst/>
          </a:prstGeom>
        </p:spPr>
        <p:txBody>
          <a:bodyPr>
            <a:normAutofit/>
          </a:bodyPr>
          <a:lstStyle>
            <a:lvl1pPr marL="640565" indent="-640565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87892" indent="-53380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521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89306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4339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697479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5156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5653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5974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Для слабовидящих участников экзамена: </a:t>
            </a:r>
          </a:p>
          <a:p>
            <a:pPr marL="0" indent="0">
              <a:buFont typeface="Arial" pitchFamily="34" charset="0"/>
              <a:buNone/>
            </a:pPr>
            <a:endParaRPr lang="ru-RU" sz="3200" b="1" dirty="0" smtClean="0">
              <a:solidFill>
                <a:srgbClr val="0070C0"/>
              </a:solidFill>
            </a:endParaRPr>
          </a:p>
          <a:p>
            <a:r>
              <a:rPr lang="ru-RU" sz="3200" dirty="0" smtClean="0">
                <a:solidFill>
                  <a:srgbClr val="0070C0"/>
                </a:solidFill>
              </a:rPr>
              <a:t>экзаменационные материалы предоставляются в увеличенном размере;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технические средства для масштабирования КИМ, бланков регистрации и бланков № 1 до формата A3.</a:t>
            </a:r>
          </a:p>
          <a:p>
            <a:endParaRPr lang="ru-RU" sz="3200" dirty="0" smtClean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3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ЦПРО-ЕГЭ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ФЦПРО-ЕГЭ</Template>
  <TotalTime>5377</TotalTime>
  <Words>1245</Words>
  <Application>Microsoft Office PowerPoint</Application>
  <PresentationFormat>Произвольный</PresentationFormat>
  <Paragraphs>267</Paragraphs>
  <Slides>41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1" baseType="lpstr">
      <vt:lpstr>Arial</vt:lpstr>
      <vt:lpstr>Calibri</vt:lpstr>
      <vt:lpstr>Courier New</vt:lpstr>
      <vt:lpstr>Times New Roman</vt:lpstr>
      <vt:lpstr>Trebuchet MS</vt:lpstr>
      <vt:lpstr>Wingdings</vt:lpstr>
      <vt:lpstr>Wingdings 3</vt:lpstr>
      <vt:lpstr>ФЦПРО-ЕГЭ</vt:lpstr>
      <vt:lpstr>Грань</vt:lpstr>
      <vt:lpstr>Acrobat Document</vt:lpstr>
      <vt:lpstr>Особенности проведения государственной итоговой аттестации  в форме государственного выпускного экзамена</vt:lpstr>
      <vt:lpstr>Презентация PowerPoint</vt:lpstr>
      <vt:lpstr>Требования к ППЭ</vt:lpstr>
      <vt:lpstr>Организация ППЭ</vt:lpstr>
      <vt:lpstr>Подготовка помещений ППЭ</vt:lpstr>
      <vt:lpstr>Презентация PowerPoint</vt:lpstr>
      <vt:lpstr>Проект </vt:lpstr>
      <vt:lpstr>Специализированные условия </vt:lpstr>
      <vt:lpstr>Специализированные условия</vt:lpstr>
      <vt:lpstr>Специализированные условия </vt:lpstr>
      <vt:lpstr>Презентация PowerPoint</vt:lpstr>
      <vt:lpstr>Презентация PowerPoint</vt:lpstr>
      <vt:lpstr>Особенности проведения ГВЭ по русскому языку </vt:lpstr>
      <vt:lpstr>Особенности проведения ГВЭ по русскому языку </vt:lpstr>
      <vt:lpstr>Презентация PowerPoint</vt:lpstr>
      <vt:lpstr>Презентация PowerPoint</vt:lpstr>
      <vt:lpstr>Особенности проведения ГВЭ по математике </vt:lpstr>
      <vt:lpstr>Особенности экзаменационных работ  в устной форме</vt:lpstr>
      <vt:lpstr>Формы ППЭ</vt:lpstr>
      <vt:lpstr>Формы ППЭ</vt:lpstr>
      <vt:lpstr>Формы ППЭ</vt:lpstr>
      <vt:lpstr>Формы ППЭ</vt:lpstr>
      <vt:lpstr>Формы ППЭ</vt:lpstr>
      <vt:lpstr>Формы ППЭ</vt:lpstr>
      <vt:lpstr>Формы ППЭ</vt:lpstr>
      <vt:lpstr>Презентация PowerPoint</vt:lpstr>
      <vt:lpstr>Презентация PowerPoint</vt:lpstr>
      <vt:lpstr>Презентация PowerPoint</vt:lpstr>
      <vt:lpstr>Материалы, передаваемые на обработку в РЦОИ в день экзамена</vt:lpstr>
      <vt:lpstr>Порядок  подачи и рассмотрения  апелляций</vt:lpstr>
      <vt:lpstr>Презентация PowerPoint</vt:lpstr>
      <vt:lpstr>Презентация PowerPoint</vt:lpstr>
      <vt:lpstr>Апелляция о нарушении установленного порядка проведения ГИА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Колычева Дарья Андреевна</cp:lastModifiedBy>
  <cp:revision>189</cp:revision>
  <cp:lastPrinted>2017-04-11T05:58:11Z</cp:lastPrinted>
  <dcterms:created xsi:type="dcterms:W3CDTF">2016-02-16T13:04:36Z</dcterms:created>
  <dcterms:modified xsi:type="dcterms:W3CDTF">2018-04-17T01:51:47Z</dcterms:modified>
</cp:coreProperties>
</file>