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64" r:id="rId3"/>
    <p:sldId id="283" r:id="rId4"/>
    <p:sldId id="290" r:id="rId5"/>
    <p:sldId id="291" r:id="rId6"/>
    <p:sldId id="293" r:id="rId7"/>
    <p:sldId id="292" r:id="rId8"/>
    <p:sldId id="284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285" r:id="rId18"/>
    <p:sldId id="303" r:id="rId19"/>
    <p:sldId id="306" r:id="rId20"/>
    <p:sldId id="304" r:id="rId21"/>
    <p:sldId id="282" r:id="rId22"/>
    <p:sldId id="302" r:id="rId23"/>
    <p:sldId id="307" r:id="rId24"/>
    <p:sldId id="308" r:id="rId25"/>
    <p:sldId id="286" r:id="rId26"/>
    <p:sldId id="288" r:id="rId27"/>
    <p:sldId id="287" r:id="rId28"/>
    <p:sldId id="309" r:id="rId29"/>
    <p:sldId id="310" r:id="rId30"/>
    <p:sldId id="311" r:id="rId31"/>
    <p:sldId id="312" r:id="rId32"/>
    <p:sldId id="313" r:id="rId33"/>
    <p:sldId id="314" r:id="rId34"/>
    <p:sldId id="31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20392B-8F71-423A-9548-4B2E3F3ADC9E}" type="doc">
      <dgm:prSet loTypeId="urn:microsoft.com/office/officeart/2005/8/layout/chevron2" loCatId="list" qsTypeId="urn:microsoft.com/office/officeart/2005/8/quickstyle/3d3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7A1C13BE-E04B-4047-82A6-50540A5645A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1</a:t>
          </a:r>
          <a:endParaRPr lang="ru-RU" sz="2000" b="1" dirty="0">
            <a:solidFill>
              <a:schemeClr val="tx1"/>
            </a:solidFill>
          </a:endParaRPr>
        </a:p>
      </dgm:t>
    </dgm:pt>
    <dgm:pt modelId="{FE9DCEDB-8987-4BD9-8251-B5B52225D542}" type="parTrans" cxnId="{53158C91-AAE7-4FA1-A242-A94FA60080A2}">
      <dgm:prSet/>
      <dgm:spPr/>
      <dgm:t>
        <a:bodyPr/>
        <a:lstStyle/>
        <a:p>
          <a:endParaRPr lang="ru-RU"/>
        </a:p>
      </dgm:t>
    </dgm:pt>
    <dgm:pt modelId="{364F73A4-4A6F-4357-9C1E-356840F7E18B}" type="sibTrans" cxnId="{53158C91-AAE7-4FA1-A242-A94FA60080A2}">
      <dgm:prSet/>
      <dgm:spPr/>
      <dgm:t>
        <a:bodyPr/>
        <a:lstStyle/>
        <a:p>
          <a:endParaRPr lang="ru-RU"/>
        </a:p>
      </dgm:t>
    </dgm:pt>
    <dgm:pt modelId="{6E2CE1D8-C4A7-45A3-817E-18D11F954EE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2</a:t>
          </a:r>
        </a:p>
      </dgm:t>
    </dgm:pt>
    <dgm:pt modelId="{65884BAC-5623-4266-A90D-67CD8CED2DF5}" type="parTrans" cxnId="{A4CB75C7-0542-497D-B23E-AF5F9E3A83DE}">
      <dgm:prSet/>
      <dgm:spPr/>
      <dgm:t>
        <a:bodyPr/>
        <a:lstStyle/>
        <a:p>
          <a:endParaRPr lang="ru-RU"/>
        </a:p>
      </dgm:t>
    </dgm:pt>
    <dgm:pt modelId="{9C8E0262-8592-49CE-A148-C297E03EC45A}" type="sibTrans" cxnId="{A4CB75C7-0542-497D-B23E-AF5F9E3A83DE}">
      <dgm:prSet/>
      <dgm:spPr/>
      <dgm:t>
        <a:bodyPr/>
        <a:lstStyle/>
        <a:p>
          <a:endParaRPr lang="ru-RU"/>
        </a:p>
      </dgm:t>
    </dgm:pt>
    <dgm:pt modelId="{8AD382C1-1100-4E5F-8456-27C000CF917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выяснения целей, ожиданий или опасений</a:t>
          </a:r>
        </a:p>
      </dgm:t>
    </dgm:pt>
    <dgm:pt modelId="{A53268E0-2BE3-4CA4-B4EF-46C2CF360E47}" type="parTrans" cxnId="{16DB99E8-2FDF-40F4-B935-597508CF78BF}">
      <dgm:prSet/>
      <dgm:spPr/>
      <dgm:t>
        <a:bodyPr/>
        <a:lstStyle/>
        <a:p>
          <a:endParaRPr lang="ru-RU"/>
        </a:p>
      </dgm:t>
    </dgm:pt>
    <dgm:pt modelId="{35C6FEB0-9E2F-46E5-884E-783B5A5E209B}" type="sibTrans" cxnId="{16DB99E8-2FDF-40F4-B935-597508CF78BF}">
      <dgm:prSet/>
      <dgm:spPr/>
      <dgm:t>
        <a:bodyPr/>
        <a:lstStyle/>
        <a:p>
          <a:endParaRPr lang="ru-RU"/>
        </a:p>
      </dgm:t>
    </dgm:pt>
    <dgm:pt modelId="{2E3F25C6-B768-409E-808E-B1C814E3C03A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начала образовательного мероприятия</a:t>
          </a:r>
        </a:p>
      </dgm:t>
    </dgm:pt>
    <dgm:pt modelId="{6B6B7DA5-9B8E-4B6E-8637-A7F0E74C02C1}" type="sibTrans" cxnId="{AB7C1E66-ECDB-474C-B2EE-435A90316A48}">
      <dgm:prSet/>
      <dgm:spPr/>
      <dgm:t>
        <a:bodyPr/>
        <a:lstStyle/>
        <a:p>
          <a:endParaRPr lang="ru-RU"/>
        </a:p>
      </dgm:t>
    </dgm:pt>
    <dgm:pt modelId="{52354B3E-ECBC-40F3-8A47-C93C62B2E888}" type="parTrans" cxnId="{AB7C1E66-ECDB-474C-B2EE-435A90316A48}">
      <dgm:prSet/>
      <dgm:spPr/>
      <dgm:t>
        <a:bodyPr/>
        <a:lstStyle/>
        <a:p>
          <a:endParaRPr lang="ru-RU"/>
        </a:p>
      </dgm:t>
    </dgm:pt>
    <dgm:pt modelId="{1CEC5917-5EAF-4E55-BAB4-87D5AD025444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3</a:t>
          </a:r>
        </a:p>
      </dgm:t>
    </dgm:pt>
    <dgm:pt modelId="{880F7435-863E-4A21-9798-3F56DFC2D42A}" type="parTrans" cxnId="{16A31D33-BFCE-4664-9884-F59E6DE29822}">
      <dgm:prSet/>
      <dgm:spPr/>
      <dgm:t>
        <a:bodyPr/>
        <a:lstStyle/>
        <a:p>
          <a:endParaRPr lang="ru-RU"/>
        </a:p>
      </dgm:t>
    </dgm:pt>
    <dgm:pt modelId="{2EEB9798-D7EF-4FD2-90D1-CF23ED14EE34}" type="sibTrans" cxnId="{16A31D33-BFCE-4664-9884-F59E6DE29822}">
      <dgm:prSet/>
      <dgm:spPr/>
      <dgm:t>
        <a:bodyPr/>
        <a:lstStyle/>
        <a:p>
          <a:endParaRPr lang="ru-RU"/>
        </a:p>
      </dgm:t>
    </dgm:pt>
    <dgm:pt modelId="{ECD2BF13-82EF-4CF8-B152-7FC0347DF4AD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презентации учебного материала</a:t>
          </a:r>
        </a:p>
      </dgm:t>
    </dgm:pt>
    <dgm:pt modelId="{6D96FE8B-48C2-4898-9742-6302217BB90B}" type="parTrans" cxnId="{2CCE1192-1C2C-4D5F-8056-5B70C7811F63}">
      <dgm:prSet/>
      <dgm:spPr/>
      <dgm:t>
        <a:bodyPr/>
        <a:lstStyle/>
        <a:p>
          <a:endParaRPr lang="ru-RU"/>
        </a:p>
      </dgm:t>
    </dgm:pt>
    <dgm:pt modelId="{CD46F4B0-1A4B-42F4-BAF1-DD307A7C6F63}" type="sibTrans" cxnId="{2CCE1192-1C2C-4D5F-8056-5B70C7811F63}">
      <dgm:prSet/>
      <dgm:spPr/>
      <dgm:t>
        <a:bodyPr/>
        <a:lstStyle/>
        <a:p>
          <a:endParaRPr lang="ru-RU"/>
        </a:p>
      </dgm:t>
    </dgm:pt>
    <dgm:pt modelId="{08C83C96-0D81-4100-ABCF-F4505FC6E8C7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4</a:t>
          </a:r>
        </a:p>
      </dgm:t>
    </dgm:pt>
    <dgm:pt modelId="{E5C40FCB-72CC-4D3B-85A1-CC4E7B7100E2}" type="parTrans" cxnId="{2CDDB061-1248-461B-881D-18DC6EC2756E}">
      <dgm:prSet/>
      <dgm:spPr/>
      <dgm:t>
        <a:bodyPr/>
        <a:lstStyle/>
        <a:p>
          <a:endParaRPr lang="ru-RU"/>
        </a:p>
      </dgm:t>
    </dgm:pt>
    <dgm:pt modelId="{E098DDF1-8495-4A92-ADA1-5941E2C1A0DD}" type="sibTrans" cxnId="{2CDDB061-1248-461B-881D-18DC6EC2756E}">
      <dgm:prSet/>
      <dgm:spPr/>
      <dgm:t>
        <a:bodyPr/>
        <a:lstStyle/>
        <a:p>
          <a:endParaRPr lang="ru-RU"/>
        </a:p>
      </dgm:t>
    </dgm:pt>
    <dgm:pt modelId="{D317FCA9-0C6B-4112-A6AA-895809DF057F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организации самостоятельной работы над темой</a:t>
          </a:r>
        </a:p>
      </dgm:t>
    </dgm:pt>
    <dgm:pt modelId="{D9688678-511E-4F17-A90D-5797D8B0F809}" type="parTrans" cxnId="{937F12D1-ECD7-42EC-A375-CACCA226A323}">
      <dgm:prSet/>
      <dgm:spPr/>
      <dgm:t>
        <a:bodyPr/>
        <a:lstStyle/>
        <a:p>
          <a:endParaRPr lang="ru-RU"/>
        </a:p>
      </dgm:t>
    </dgm:pt>
    <dgm:pt modelId="{90C02C9E-55C1-41A8-9482-AD27B3109DA5}" type="sibTrans" cxnId="{937F12D1-ECD7-42EC-A375-CACCA226A323}">
      <dgm:prSet/>
      <dgm:spPr/>
      <dgm:t>
        <a:bodyPr/>
        <a:lstStyle/>
        <a:p>
          <a:endParaRPr lang="ru-RU"/>
        </a:p>
      </dgm:t>
    </dgm:pt>
    <dgm:pt modelId="{A494E7E3-79B6-45FF-A445-75EA13F002FE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5</a:t>
          </a:r>
        </a:p>
      </dgm:t>
    </dgm:pt>
    <dgm:pt modelId="{D30DC31B-C224-4FD5-BCD8-12E7D968CA6F}" type="parTrans" cxnId="{621D4BAA-EF46-4D9B-A858-EAEF66A8C050}">
      <dgm:prSet/>
      <dgm:spPr/>
      <dgm:t>
        <a:bodyPr/>
        <a:lstStyle/>
        <a:p>
          <a:endParaRPr lang="ru-RU"/>
        </a:p>
      </dgm:t>
    </dgm:pt>
    <dgm:pt modelId="{82AB1CD8-F052-43AE-8139-16D6AB0C5509}" type="sibTrans" cxnId="{621D4BAA-EF46-4D9B-A858-EAEF66A8C050}">
      <dgm:prSet/>
      <dgm:spPr/>
      <dgm:t>
        <a:bodyPr/>
        <a:lstStyle/>
        <a:p>
          <a:endParaRPr lang="ru-RU"/>
        </a:p>
      </dgm:t>
    </dgm:pt>
    <dgm:pt modelId="{9EE8138B-32FB-44BE-B1D5-930729566DE4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рефлексии</a:t>
          </a:r>
        </a:p>
      </dgm:t>
    </dgm:pt>
    <dgm:pt modelId="{63CE5644-A96E-49B0-8C36-F9BCEAC35E18}" type="parTrans" cxnId="{F6225380-672A-406B-8181-AD514BDEC51A}">
      <dgm:prSet/>
      <dgm:spPr/>
      <dgm:t>
        <a:bodyPr/>
        <a:lstStyle/>
        <a:p>
          <a:endParaRPr lang="ru-RU"/>
        </a:p>
      </dgm:t>
    </dgm:pt>
    <dgm:pt modelId="{2CD679B2-BD98-4B9D-9D92-B7B965107BFE}" type="sibTrans" cxnId="{F6225380-672A-406B-8181-AD514BDEC51A}">
      <dgm:prSet/>
      <dgm:spPr/>
      <dgm:t>
        <a:bodyPr/>
        <a:lstStyle/>
        <a:p>
          <a:endParaRPr lang="ru-RU"/>
        </a:p>
      </dgm:t>
    </dgm:pt>
    <dgm:pt modelId="{8D543B7B-0D23-4308-8574-A236B3D9095A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6</a:t>
          </a:r>
        </a:p>
      </dgm:t>
    </dgm:pt>
    <dgm:pt modelId="{ED339E7C-C729-44C0-828E-BB786DE172B8}" type="parTrans" cxnId="{D4708681-50FF-4FE1-9AC3-E9E42CAF8CC2}">
      <dgm:prSet/>
      <dgm:spPr/>
      <dgm:t>
        <a:bodyPr/>
        <a:lstStyle/>
        <a:p>
          <a:endParaRPr lang="ru-RU"/>
        </a:p>
      </dgm:t>
    </dgm:pt>
    <dgm:pt modelId="{07C283DD-6249-4034-B3E4-94F56830DBE0}" type="sibTrans" cxnId="{D4708681-50FF-4FE1-9AC3-E9E42CAF8CC2}">
      <dgm:prSet/>
      <dgm:spPr/>
      <dgm:t>
        <a:bodyPr/>
        <a:lstStyle/>
        <a:p>
          <a:endParaRPr lang="ru-RU"/>
        </a:p>
      </dgm:t>
    </dgm:pt>
    <dgm:pt modelId="{2F4BD3ED-77E3-4477-9467-91936DD015DE}">
      <dgm:prSet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АМ подведения итогов урока</a:t>
          </a:r>
        </a:p>
      </dgm:t>
    </dgm:pt>
    <dgm:pt modelId="{9D11B78C-8CC2-48BA-A8F4-9EC40FCAA608}" type="parTrans" cxnId="{A9B57976-2593-4FF9-80FA-9FB62525405E}">
      <dgm:prSet/>
      <dgm:spPr/>
      <dgm:t>
        <a:bodyPr/>
        <a:lstStyle/>
        <a:p>
          <a:endParaRPr lang="ru-RU"/>
        </a:p>
      </dgm:t>
    </dgm:pt>
    <dgm:pt modelId="{9BFE8CB1-037B-43A6-93A2-B0943068E28B}" type="sibTrans" cxnId="{A9B57976-2593-4FF9-80FA-9FB62525405E}">
      <dgm:prSet/>
      <dgm:spPr/>
      <dgm:t>
        <a:bodyPr/>
        <a:lstStyle/>
        <a:p>
          <a:endParaRPr lang="ru-RU"/>
        </a:p>
      </dgm:t>
    </dgm:pt>
    <dgm:pt modelId="{80007C7B-6638-41D0-9F6F-595EAA0323BA}" type="pres">
      <dgm:prSet presAssocID="{5220392B-8F71-423A-9548-4B2E3F3ADC9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837793-88EA-49EF-967B-0CEEECCB36C6}" type="pres">
      <dgm:prSet presAssocID="{7A1C13BE-E04B-4047-82A6-50540A5645A4}" presName="composite" presStyleCnt="0"/>
      <dgm:spPr/>
    </dgm:pt>
    <dgm:pt modelId="{EB698694-3B34-4700-B8A2-9446D3310BA7}" type="pres">
      <dgm:prSet presAssocID="{7A1C13BE-E04B-4047-82A6-50540A5645A4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367B8-CED6-412D-8300-E1AEDE17018C}" type="pres">
      <dgm:prSet presAssocID="{7A1C13BE-E04B-4047-82A6-50540A5645A4}" presName="descendantText" presStyleLbl="alignAcc1" presStyleIdx="0" presStyleCnt="6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D4764-6567-4B80-8C4E-1814478936B1}" type="pres">
      <dgm:prSet presAssocID="{364F73A4-4A6F-4357-9C1E-356840F7E18B}" presName="sp" presStyleCnt="0"/>
      <dgm:spPr/>
    </dgm:pt>
    <dgm:pt modelId="{4DAAD97A-5E5B-4483-A3DA-32BB42691EFA}" type="pres">
      <dgm:prSet presAssocID="{6E2CE1D8-C4A7-45A3-817E-18D11F954EEF}" presName="composite" presStyleCnt="0"/>
      <dgm:spPr/>
    </dgm:pt>
    <dgm:pt modelId="{B9C623AD-E24C-4E39-AF02-2CABC17DC61E}" type="pres">
      <dgm:prSet presAssocID="{6E2CE1D8-C4A7-45A3-817E-18D11F954EEF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D5518-64FB-41DD-8C64-5815D88C845F}" type="pres">
      <dgm:prSet presAssocID="{6E2CE1D8-C4A7-45A3-817E-18D11F954EEF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5E860-DA9E-414D-AE93-F27A79F57965}" type="pres">
      <dgm:prSet presAssocID="{9C8E0262-8592-49CE-A148-C297E03EC45A}" presName="sp" presStyleCnt="0"/>
      <dgm:spPr/>
    </dgm:pt>
    <dgm:pt modelId="{2312D3F0-971D-4F25-9E13-D06CF96AE385}" type="pres">
      <dgm:prSet presAssocID="{1CEC5917-5EAF-4E55-BAB4-87D5AD025444}" presName="composite" presStyleCnt="0"/>
      <dgm:spPr/>
    </dgm:pt>
    <dgm:pt modelId="{4712F15E-EE23-42BF-B512-19B06169A1CC}" type="pres">
      <dgm:prSet presAssocID="{1CEC5917-5EAF-4E55-BAB4-87D5AD025444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41BA3-8AA9-4641-9ECA-AA12E6611221}" type="pres">
      <dgm:prSet presAssocID="{1CEC5917-5EAF-4E55-BAB4-87D5AD025444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E5DB9-28CB-4395-9D1A-C9570BC8E290}" type="pres">
      <dgm:prSet presAssocID="{2EEB9798-D7EF-4FD2-90D1-CF23ED14EE34}" presName="sp" presStyleCnt="0"/>
      <dgm:spPr/>
    </dgm:pt>
    <dgm:pt modelId="{13E75235-DF98-43A8-9351-416FEF5CC5CC}" type="pres">
      <dgm:prSet presAssocID="{08C83C96-0D81-4100-ABCF-F4505FC6E8C7}" presName="composite" presStyleCnt="0"/>
      <dgm:spPr/>
    </dgm:pt>
    <dgm:pt modelId="{E328369F-535D-4EAA-A4E8-A43908C05637}" type="pres">
      <dgm:prSet presAssocID="{08C83C96-0D81-4100-ABCF-F4505FC6E8C7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D5D69-3688-4C4D-960D-E9E414C26798}" type="pres">
      <dgm:prSet presAssocID="{08C83C96-0D81-4100-ABCF-F4505FC6E8C7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FB823-868E-4B4E-943E-EB890D6C8FE1}" type="pres">
      <dgm:prSet presAssocID="{E098DDF1-8495-4A92-ADA1-5941E2C1A0DD}" presName="sp" presStyleCnt="0"/>
      <dgm:spPr/>
    </dgm:pt>
    <dgm:pt modelId="{9315E4A7-32D5-48E8-8C30-A60DFDCB0E9F}" type="pres">
      <dgm:prSet presAssocID="{A494E7E3-79B6-45FF-A445-75EA13F002FE}" presName="composite" presStyleCnt="0"/>
      <dgm:spPr/>
    </dgm:pt>
    <dgm:pt modelId="{4E9880B1-C0C4-46E6-81D5-A4538CCFECA9}" type="pres">
      <dgm:prSet presAssocID="{A494E7E3-79B6-45FF-A445-75EA13F002FE}" presName="parentText" presStyleLbl="alignNode1" presStyleIdx="4" presStyleCnt="6" custLinFactNeighborY="13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CDD3B-9656-4B6C-8654-E5A5453996E2}" type="pres">
      <dgm:prSet presAssocID="{A494E7E3-79B6-45FF-A445-75EA13F002FE}" presName="descendantText" presStyleLbl="alignAcc1" presStyleIdx="4" presStyleCnt="6" custLinFactNeighborX="1771" custLinFactNeighborY="7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FF27A-468F-48AF-97C1-E883A05A4B8C}" type="pres">
      <dgm:prSet presAssocID="{82AB1CD8-F052-43AE-8139-16D6AB0C5509}" presName="sp" presStyleCnt="0"/>
      <dgm:spPr/>
    </dgm:pt>
    <dgm:pt modelId="{58B21728-ACD8-4791-9AF2-9F5D6A82EFD4}" type="pres">
      <dgm:prSet presAssocID="{8D543B7B-0D23-4308-8574-A236B3D9095A}" presName="composite" presStyleCnt="0"/>
      <dgm:spPr/>
    </dgm:pt>
    <dgm:pt modelId="{7D50F026-E78C-4456-9D47-2F70D11EB2EE}" type="pres">
      <dgm:prSet presAssocID="{8D543B7B-0D23-4308-8574-A236B3D9095A}" presName="parentText" presStyleLbl="alignNode1" presStyleIdx="5" presStyleCnt="6" custLinFactNeighborY="5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CF762-3528-48DD-964F-DD10BE7A5DE8}" type="pres">
      <dgm:prSet presAssocID="{8D543B7B-0D23-4308-8574-A236B3D9095A}" presName="descendantText" presStyleLbl="alignAcc1" presStyleIdx="5" presStyleCnt="6" custLinFactNeighborX="889" custLinFactNeighborY="12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178FAD-F28A-48E1-9F88-2EFE48782D5E}" type="presOf" srcId="{2E3F25C6-B768-409E-808E-B1C814E3C03A}" destId="{183367B8-CED6-412D-8300-E1AEDE17018C}" srcOrd="0" destOrd="0" presId="urn:microsoft.com/office/officeart/2005/8/layout/chevron2"/>
    <dgm:cxn modelId="{CE872A0C-5C2E-45CA-A8FF-DAD2BDE2AAC8}" type="presOf" srcId="{2F4BD3ED-77E3-4477-9467-91936DD015DE}" destId="{10CCF762-3528-48DD-964F-DD10BE7A5DE8}" srcOrd="0" destOrd="0" presId="urn:microsoft.com/office/officeart/2005/8/layout/chevron2"/>
    <dgm:cxn modelId="{53158C91-AAE7-4FA1-A242-A94FA60080A2}" srcId="{5220392B-8F71-423A-9548-4B2E3F3ADC9E}" destId="{7A1C13BE-E04B-4047-82A6-50540A5645A4}" srcOrd="0" destOrd="0" parTransId="{FE9DCEDB-8987-4BD9-8251-B5B52225D542}" sibTransId="{364F73A4-4A6F-4357-9C1E-356840F7E18B}"/>
    <dgm:cxn modelId="{F6225380-672A-406B-8181-AD514BDEC51A}" srcId="{A494E7E3-79B6-45FF-A445-75EA13F002FE}" destId="{9EE8138B-32FB-44BE-B1D5-930729566DE4}" srcOrd="0" destOrd="0" parTransId="{63CE5644-A96E-49B0-8C36-F9BCEAC35E18}" sibTransId="{2CD679B2-BD98-4B9D-9D92-B7B965107BFE}"/>
    <dgm:cxn modelId="{C3150215-CA7F-4C60-BB8E-A94FC534D76A}" type="presOf" srcId="{7A1C13BE-E04B-4047-82A6-50540A5645A4}" destId="{EB698694-3B34-4700-B8A2-9446D3310BA7}" srcOrd="0" destOrd="0" presId="urn:microsoft.com/office/officeart/2005/8/layout/chevron2"/>
    <dgm:cxn modelId="{2CCE1192-1C2C-4D5F-8056-5B70C7811F63}" srcId="{1CEC5917-5EAF-4E55-BAB4-87D5AD025444}" destId="{ECD2BF13-82EF-4CF8-B152-7FC0347DF4AD}" srcOrd="0" destOrd="0" parTransId="{6D96FE8B-48C2-4898-9742-6302217BB90B}" sibTransId="{CD46F4B0-1A4B-42F4-BAF1-DD307A7C6F63}"/>
    <dgm:cxn modelId="{17F158F9-D9F4-4DA2-8102-DD5B6F54E6D8}" type="presOf" srcId="{8AD382C1-1100-4E5F-8456-27C000CF917D}" destId="{77ED5518-64FB-41DD-8C64-5815D88C845F}" srcOrd="0" destOrd="0" presId="urn:microsoft.com/office/officeart/2005/8/layout/chevron2"/>
    <dgm:cxn modelId="{5BB925E7-C23E-4E48-BCBF-661A6AA78148}" type="presOf" srcId="{D317FCA9-0C6B-4112-A6AA-895809DF057F}" destId="{7A0D5D69-3688-4C4D-960D-E9E414C26798}" srcOrd="0" destOrd="0" presId="urn:microsoft.com/office/officeart/2005/8/layout/chevron2"/>
    <dgm:cxn modelId="{F3C08AE6-5AB4-4CF8-BAB1-80911E7568FB}" type="presOf" srcId="{08C83C96-0D81-4100-ABCF-F4505FC6E8C7}" destId="{E328369F-535D-4EAA-A4E8-A43908C05637}" srcOrd="0" destOrd="0" presId="urn:microsoft.com/office/officeart/2005/8/layout/chevron2"/>
    <dgm:cxn modelId="{4B265BD7-4542-46F0-AEC4-DBA45D5DFAD0}" type="presOf" srcId="{1CEC5917-5EAF-4E55-BAB4-87D5AD025444}" destId="{4712F15E-EE23-42BF-B512-19B06169A1CC}" srcOrd="0" destOrd="0" presId="urn:microsoft.com/office/officeart/2005/8/layout/chevron2"/>
    <dgm:cxn modelId="{621D4BAA-EF46-4D9B-A858-EAEF66A8C050}" srcId="{5220392B-8F71-423A-9548-4B2E3F3ADC9E}" destId="{A494E7E3-79B6-45FF-A445-75EA13F002FE}" srcOrd="4" destOrd="0" parTransId="{D30DC31B-C224-4FD5-BCD8-12E7D968CA6F}" sibTransId="{82AB1CD8-F052-43AE-8139-16D6AB0C5509}"/>
    <dgm:cxn modelId="{16A31D33-BFCE-4664-9884-F59E6DE29822}" srcId="{5220392B-8F71-423A-9548-4B2E3F3ADC9E}" destId="{1CEC5917-5EAF-4E55-BAB4-87D5AD025444}" srcOrd="2" destOrd="0" parTransId="{880F7435-863E-4A21-9798-3F56DFC2D42A}" sibTransId="{2EEB9798-D7EF-4FD2-90D1-CF23ED14EE34}"/>
    <dgm:cxn modelId="{2CDDB061-1248-461B-881D-18DC6EC2756E}" srcId="{5220392B-8F71-423A-9548-4B2E3F3ADC9E}" destId="{08C83C96-0D81-4100-ABCF-F4505FC6E8C7}" srcOrd="3" destOrd="0" parTransId="{E5C40FCB-72CC-4D3B-85A1-CC4E7B7100E2}" sibTransId="{E098DDF1-8495-4A92-ADA1-5941E2C1A0DD}"/>
    <dgm:cxn modelId="{A4CB75C7-0542-497D-B23E-AF5F9E3A83DE}" srcId="{5220392B-8F71-423A-9548-4B2E3F3ADC9E}" destId="{6E2CE1D8-C4A7-45A3-817E-18D11F954EEF}" srcOrd="1" destOrd="0" parTransId="{65884BAC-5623-4266-A90D-67CD8CED2DF5}" sibTransId="{9C8E0262-8592-49CE-A148-C297E03EC45A}"/>
    <dgm:cxn modelId="{937F12D1-ECD7-42EC-A375-CACCA226A323}" srcId="{08C83C96-0D81-4100-ABCF-F4505FC6E8C7}" destId="{D317FCA9-0C6B-4112-A6AA-895809DF057F}" srcOrd="0" destOrd="0" parTransId="{D9688678-511E-4F17-A90D-5797D8B0F809}" sibTransId="{90C02C9E-55C1-41A8-9482-AD27B3109DA5}"/>
    <dgm:cxn modelId="{DE28E594-F79B-431A-ACD4-8BD7ACB2A0E0}" type="presOf" srcId="{8D543B7B-0D23-4308-8574-A236B3D9095A}" destId="{7D50F026-E78C-4456-9D47-2F70D11EB2EE}" srcOrd="0" destOrd="0" presId="urn:microsoft.com/office/officeart/2005/8/layout/chevron2"/>
    <dgm:cxn modelId="{16DB99E8-2FDF-40F4-B935-597508CF78BF}" srcId="{6E2CE1D8-C4A7-45A3-817E-18D11F954EEF}" destId="{8AD382C1-1100-4E5F-8456-27C000CF917D}" srcOrd="0" destOrd="0" parTransId="{A53268E0-2BE3-4CA4-B4EF-46C2CF360E47}" sibTransId="{35C6FEB0-9E2F-46E5-884E-783B5A5E209B}"/>
    <dgm:cxn modelId="{A8D67C51-72B8-4317-8118-1857FAA04510}" type="presOf" srcId="{9EE8138B-32FB-44BE-B1D5-930729566DE4}" destId="{F15CDD3B-9656-4B6C-8654-E5A5453996E2}" srcOrd="0" destOrd="0" presId="urn:microsoft.com/office/officeart/2005/8/layout/chevron2"/>
    <dgm:cxn modelId="{D4708681-50FF-4FE1-9AC3-E9E42CAF8CC2}" srcId="{5220392B-8F71-423A-9548-4B2E3F3ADC9E}" destId="{8D543B7B-0D23-4308-8574-A236B3D9095A}" srcOrd="5" destOrd="0" parTransId="{ED339E7C-C729-44C0-828E-BB786DE172B8}" sibTransId="{07C283DD-6249-4034-B3E4-94F56830DBE0}"/>
    <dgm:cxn modelId="{9F6A882A-7AA7-4E84-9461-5CB4F786FA52}" type="presOf" srcId="{5220392B-8F71-423A-9548-4B2E3F3ADC9E}" destId="{80007C7B-6638-41D0-9F6F-595EAA0323BA}" srcOrd="0" destOrd="0" presId="urn:microsoft.com/office/officeart/2005/8/layout/chevron2"/>
    <dgm:cxn modelId="{A9B57976-2593-4FF9-80FA-9FB62525405E}" srcId="{8D543B7B-0D23-4308-8574-A236B3D9095A}" destId="{2F4BD3ED-77E3-4477-9467-91936DD015DE}" srcOrd="0" destOrd="0" parTransId="{9D11B78C-8CC2-48BA-A8F4-9EC40FCAA608}" sibTransId="{9BFE8CB1-037B-43A6-93A2-B0943068E28B}"/>
    <dgm:cxn modelId="{B58D4F7B-9DA7-4971-8CB5-7E844636D118}" type="presOf" srcId="{ECD2BF13-82EF-4CF8-B152-7FC0347DF4AD}" destId="{69841BA3-8AA9-4641-9ECA-AA12E6611221}" srcOrd="0" destOrd="0" presId="urn:microsoft.com/office/officeart/2005/8/layout/chevron2"/>
    <dgm:cxn modelId="{09482000-E2C7-40B1-B7B5-0C3AEAC9F950}" type="presOf" srcId="{A494E7E3-79B6-45FF-A445-75EA13F002FE}" destId="{4E9880B1-C0C4-46E6-81D5-A4538CCFECA9}" srcOrd="0" destOrd="0" presId="urn:microsoft.com/office/officeart/2005/8/layout/chevron2"/>
    <dgm:cxn modelId="{AB7C1E66-ECDB-474C-B2EE-435A90316A48}" srcId="{7A1C13BE-E04B-4047-82A6-50540A5645A4}" destId="{2E3F25C6-B768-409E-808E-B1C814E3C03A}" srcOrd="0" destOrd="0" parTransId="{52354B3E-ECBC-40F3-8A47-C93C62B2E888}" sibTransId="{6B6B7DA5-9B8E-4B6E-8637-A7F0E74C02C1}"/>
    <dgm:cxn modelId="{AB36559C-73A4-42B8-8FED-5AC4210A7BD8}" type="presOf" srcId="{6E2CE1D8-C4A7-45A3-817E-18D11F954EEF}" destId="{B9C623AD-E24C-4E39-AF02-2CABC17DC61E}" srcOrd="0" destOrd="0" presId="urn:microsoft.com/office/officeart/2005/8/layout/chevron2"/>
    <dgm:cxn modelId="{C256B054-9484-4764-A03C-782FB18F7014}" type="presParOf" srcId="{80007C7B-6638-41D0-9F6F-595EAA0323BA}" destId="{58837793-88EA-49EF-967B-0CEEECCB36C6}" srcOrd="0" destOrd="0" presId="urn:microsoft.com/office/officeart/2005/8/layout/chevron2"/>
    <dgm:cxn modelId="{1C04EAB7-C712-4813-B591-0053FF83930C}" type="presParOf" srcId="{58837793-88EA-49EF-967B-0CEEECCB36C6}" destId="{EB698694-3B34-4700-B8A2-9446D3310BA7}" srcOrd="0" destOrd="0" presId="urn:microsoft.com/office/officeart/2005/8/layout/chevron2"/>
    <dgm:cxn modelId="{DA1F512E-B548-4C6E-80EC-B10A90E6D4DB}" type="presParOf" srcId="{58837793-88EA-49EF-967B-0CEEECCB36C6}" destId="{183367B8-CED6-412D-8300-E1AEDE17018C}" srcOrd="1" destOrd="0" presId="urn:microsoft.com/office/officeart/2005/8/layout/chevron2"/>
    <dgm:cxn modelId="{7E999E6B-16D3-40C1-9A55-FD4882332FE8}" type="presParOf" srcId="{80007C7B-6638-41D0-9F6F-595EAA0323BA}" destId="{F0CD4764-6567-4B80-8C4E-1814478936B1}" srcOrd="1" destOrd="0" presId="urn:microsoft.com/office/officeart/2005/8/layout/chevron2"/>
    <dgm:cxn modelId="{AD4829C3-367F-41AD-9BA5-276DF83BCFDB}" type="presParOf" srcId="{80007C7B-6638-41D0-9F6F-595EAA0323BA}" destId="{4DAAD97A-5E5B-4483-A3DA-32BB42691EFA}" srcOrd="2" destOrd="0" presId="urn:microsoft.com/office/officeart/2005/8/layout/chevron2"/>
    <dgm:cxn modelId="{4852192F-7F7F-4D5F-AD14-5AF7C69DC59F}" type="presParOf" srcId="{4DAAD97A-5E5B-4483-A3DA-32BB42691EFA}" destId="{B9C623AD-E24C-4E39-AF02-2CABC17DC61E}" srcOrd="0" destOrd="0" presId="urn:microsoft.com/office/officeart/2005/8/layout/chevron2"/>
    <dgm:cxn modelId="{97EFFB72-59FE-4558-A75B-25867C4EB02C}" type="presParOf" srcId="{4DAAD97A-5E5B-4483-A3DA-32BB42691EFA}" destId="{77ED5518-64FB-41DD-8C64-5815D88C845F}" srcOrd="1" destOrd="0" presId="urn:microsoft.com/office/officeart/2005/8/layout/chevron2"/>
    <dgm:cxn modelId="{5A7424D4-E50D-49CB-87A1-3C85FA5C30CF}" type="presParOf" srcId="{80007C7B-6638-41D0-9F6F-595EAA0323BA}" destId="{3E75E860-DA9E-414D-AE93-F27A79F57965}" srcOrd="3" destOrd="0" presId="urn:microsoft.com/office/officeart/2005/8/layout/chevron2"/>
    <dgm:cxn modelId="{C4E7BCC8-79FC-438B-BC14-8CDC4BA176EC}" type="presParOf" srcId="{80007C7B-6638-41D0-9F6F-595EAA0323BA}" destId="{2312D3F0-971D-4F25-9E13-D06CF96AE385}" srcOrd="4" destOrd="0" presId="urn:microsoft.com/office/officeart/2005/8/layout/chevron2"/>
    <dgm:cxn modelId="{C3B249C0-292E-4356-BD54-964F64E6CDB6}" type="presParOf" srcId="{2312D3F0-971D-4F25-9E13-D06CF96AE385}" destId="{4712F15E-EE23-42BF-B512-19B06169A1CC}" srcOrd="0" destOrd="0" presId="urn:microsoft.com/office/officeart/2005/8/layout/chevron2"/>
    <dgm:cxn modelId="{86446B76-A3F2-4DC9-8DDE-77F2815E4225}" type="presParOf" srcId="{2312D3F0-971D-4F25-9E13-D06CF96AE385}" destId="{69841BA3-8AA9-4641-9ECA-AA12E6611221}" srcOrd="1" destOrd="0" presId="urn:microsoft.com/office/officeart/2005/8/layout/chevron2"/>
    <dgm:cxn modelId="{B5478133-BB25-45C1-B090-5C988BE9A532}" type="presParOf" srcId="{80007C7B-6638-41D0-9F6F-595EAA0323BA}" destId="{0B9E5DB9-28CB-4395-9D1A-C9570BC8E290}" srcOrd="5" destOrd="0" presId="urn:microsoft.com/office/officeart/2005/8/layout/chevron2"/>
    <dgm:cxn modelId="{D276B356-FD22-4721-982A-1E17E7DC2235}" type="presParOf" srcId="{80007C7B-6638-41D0-9F6F-595EAA0323BA}" destId="{13E75235-DF98-43A8-9351-416FEF5CC5CC}" srcOrd="6" destOrd="0" presId="urn:microsoft.com/office/officeart/2005/8/layout/chevron2"/>
    <dgm:cxn modelId="{26CF64BC-6BCC-4F4B-B6DA-6C0A5EBBD4B6}" type="presParOf" srcId="{13E75235-DF98-43A8-9351-416FEF5CC5CC}" destId="{E328369F-535D-4EAA-A4E8-A43908C05637}" srcOrd="0" destOrd="0" presId="urn:microsoft.com/office/officeart/2005/8/layout/chevron2"/>
    <dgm:cxn modelId="{7C1C153A-2322-43D4-9ABC-C053D41A6FA7}" type="presParOf" srcId="{13E75235-DF98-43A8-9351-416FEF5CC5CC}" destId="{7A0D5D69-3688-4C4D-960D-E9E414C26798}" srcOrd="1" destOrd="0" presId="urn:microsoft.com/office/officeart/2005/8/layout/chevron2"/>
    <dgm:cxn modelId="{76C037B5-A5EE-4CE3-8EFF-DAD8EE5D3538}" type="presParOf" srcId="{80007C7B-6638-41D0-9F6F-595EAA0323BA}" destId="{DEDFB823-868E-4B4E-943E-EB890D6C8FE1}" srcOrd="7" destOrd="0" presId="urn:microsoft.com/office/officeart/2005/8/layout/chevron2"/>
    <dgm:cxn modelId="{84B52032-3492-4DCD-9780-40C6724AAD1B}" type="presParOf" srcId="{80007C7B-6638-41D0-9F6F-595EAA0323BA}" destId="{9315E4A7-32D5-48E8-8C30-A60DFDCB0E9F}" srcOrd="8" destOrd="0" presId="urn:microsoft.com/office/officeart/2005/8/layout/chevron2"/>
    <dgm:cxn modelId="{B7F18F66-752D-4471-82B3-E5CB68694FDA}" type="presParOf" srcId="{9315E4A7-32D5-48E8-8C30-A60DFDCB0E9F}" destId="{4E9880B1-C0C4-46E6-81D5-A4538CCFECA9}" srcOrd="0" destOrd="0" presId="urn:microsoft.com/office/officeart/2005/8/layout/chevron2"/>
    <dgm:cxn modelId="{EF84FCA5-2ED8-459C-8EAB-347988C5FA68}" type="presParOf" srcId="{9315E4A7-32D5-48E8-8C30-A60DFDCB0E9F}" destId="{F15CDD3B-9656-4B6C-8654-E5A5453996E2}" srcOrd="1" destOrd="0" presId="urn:microsoft.com/office/officeart/2005/8/layout/chevron2"/>
    <dgm:cxn modelId="{4DAB950A-48F4-4994-86B3-F55A3ACFCB0F}" type="presParOf" srcId="{80007C7B-6638-41D0-9F6F-595EAA0323BA}" destId="{813FF27A-468F-48AF-97C1-E883A05A4B8C}" srcOrd="9" destOrd="0" presId="urn:microsoft.com/office/officeart/2005/8/layout/chevron2"/>
    <dgm:cxn modelId="{EE097AE2-077A-4DB4-B194-077870A048A9}" type="presParOf" srcId="{80007C7B-6638-41D0-9F6F-595EAA0323BA}" destId="{58B21728-ACD8-4791-9AF2-9F5D6A82EFD4}" srcOrd="10" destOrd="0" presId="urn:microsoft.com/office/officeart/2005/8/layout/chevron2"/>
    <dgm:cxn modelId="{29EDC512-26BB-4AF0-9000-1B38220F67BA}" type="presParOf" srcId="{58B21728-ACD8-4791-9AF2-9F5D6A82EFD4}" destId="{7D50F026-E78C-4456-9D47-2F70D11EB2EE}" srcOrd="0" destOrd="0" presId="urn:microsoft.com/office/officeart/2005/8/layout/chevron2"/>
    <dgm:cxn modelId="{5994555E-BD16-41C2-A013-C40B4D96A0A0}" type="presParOf" srcId="{58B21728-ACD8-4791-9AF2-9F5D6A82EFD4}" destId="{10CCF762-3528-48DD-964F-DD10BE7A5DE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698694-3B34-4700-B8A2-9446D3310BA7}">
      <dsp:nvSpPr>
        <dsp:cNvPr id="0" name=""/>
        <dsp:cNvSpPr/>
      </dsp:nvSpPr>
      <dsp:spPr>
        <a:xfrm rot="5400000">
          <a:off x="-138801" y="143130"/>
          <a:ext cx="925343" cy="64774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1</a:t>
          </a:r>
          <a:endParaRPr lang="ru-RU" sz="2000" b="1" kern="1200" dirty="0">
            <a:solidFill>
              <a:schemeClr val="tx1"/>
            </a:solidFill>
          </a:endParaRPr>
        </a:p>
      </dsp:txBody>
      <dsp:txXfrm rot="5400000">
        <a:off x="-138801" y="143130"/>
        <a:ext cx="925343" cy="647740"/>
      </dsp:txXfrm>
    </dsp:sp>
    <dsp:sp modelId="{183367B8-CED6-412D-8300-E1AEDE17018C}">
      <dsp:nvSpPr>
        <dsp:cNvPr id="0" name=""/>
        <dsp:cNvSpPr/>
      </dsp:nvSpPr>
      <dsp:spPr>
        <a:xfrm rot="5400000">
          <a:off x="4380693" y="-3728624"/>
          <a:ext cx="601789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начала образовательного мероприятия</a:t>
          </a:r>
        </a:p>
      </dsp:txBody>
      <dsp:txXfrm rot="5400000">
        <a:off x="4380693" y="-3728624"/>
        <a:ext cx="601789" cy="8067695"/>
      </dsp:txXfrm>
    </dsp:sp>
    <dsp:sp modelId="{B9C623AD-E24C-4E39-AF02-2CABC17DC61E}">
      <dsp:nvSpPr>
        <dsp:cNvPr id="0" name=""/>
        <dsp:cNvSpPr/>
      </dsp:nvSpPr>
      <dsp:spPr>
        <a:xfrm rot="5400000">
          <a:off x="-138801" y="970745"/>
          <a:ext cx="925343" cy="647740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2</a:t>
          </a:r>
        </a:p>
      </dsp:txBody>
      <dsp:txXfrm rot="5400000">
        <a:off x="-138801" y="970745"/>
        <a:ext cx="925343" cy="647740"/>
      </dsp:txXfrm>
    </dsp:sp>
    <dsp:sp modelId="{77ED5518-64FB-41DD-8C64-5815D88C845F}">
      <dsp:nvSpPr>
        <dsp:cNvPr id="0" name=""/>
        <dsp:cNvSpPr/>
      </dsp:nvSpPr>
      <dsp:spPr>
        <a:xfrm rot="5400000">
          <a:off x="4380851" y="-2901167"/>
          <a:ext cx="601473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выяснения целей, ожиданий или опасений</a:t>
          </a:r>
        </a:p>
      </dsp:txBody>
      <dsp:txXfrm rot="5400000">
        <a:off x="4380851" y="-2901167"/>
        <a:ext cx="601473" cy="8067695"/>
      </dsp:txXfrm>
    </dsp:sp>
    <dsp:sp modelId="{4712F15E-EE23-42BF-B512-19B06169A1CC}">
      <dsp:nvSpPr>
        <dsp:cNvPr id="0" name=""/>
        <dsp:cNvSpPr/>
      </dsp:nvSpPr>
      <dsp:spPr>
        <a:xfrm rot="5400000">
          <a:off x="-138801" y="1798359"/>
          <a:ext cx="925343" cy="64774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3</a:t>
          </a:r>
        </a:p>
      </dsp:txBody>
      <dsp:txXfrm rot="5400000">
        <a:off x="-138801" y="1798359"/>
        <a:ext cx="925343" cy="647740"/>
      </dsp:txXfrm>
    </dsp:sp>
    <dsp:sp modelId="{69841BA3-8AA9-4641-9ECA-AA12E6611221}">
      <dsp:nvSpPr>
        <dsp:cNvPr id="0" name=""/>
        <dsp:cNvSpPr/>
      </dsp:nvSpPr>
      <dsp:spPr>
        <a:xfrm rot="5400000">
          <a:off x="4380851" y="-2073553"/>
          <a:ext cx="601473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презентации учебного материала</a:t>
          </a:r>
        </a:p>
      </dsp:txBody>
      <dsp:txXfrm rot="5400000">
        <a:off x="4380851" y="-2073553"/>
        <a:ext cx="601473" cy="8067695"/>
      </dsp:txXfrm>
    </dsp:sp>
    <dsp:sp modelId="{E328369F-535D-4EAA-A4E8-A43908C05637}">
      <dsp:nvSpPr>
        <dsp:cNvPr id="0" name=""/>
        <dsp:cNvSpPr/>
      </dsp:nvSpPr>
      <dsp:spPr>
        <a:xfrm rot="5400000">
          <a:off x="-138801" y="2625974"/>
          <a:ext cx="925343" cy="647740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4</a:t>
          </a:r>
        </a:p>
      </dsp:txBody>
      <dsp:txXfrm rot="5400000">
        <a:off x="-138801" y="2625974"/>
        <a:ext cx="925343" cy="647740"/>
      </dsp:txXfrm>
    </dsp:sp>
    <dsp:sp modelId="{7A0D5D69-3688-4C4D-960D-E9E414C26798}">
      <dsp:nvSpPr>
        <dsp:cNvPr id="0" name=""/>
        <dsp:cNvSpPr/>
      </dsp:nvSpPr>
      <dsp:spPr>
        <a:xfrm rot="5400000">
          <a:off x="4380851" y="-1245938"/>
          <a:ext cx="601473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организации самостоятельной работы над темой</a:t>
          </a:r>
        </a:p>
      </dsp:txBody>
      <dsp:txXfrm rot="5400000">
        <a:off x="4380851" y="-1245938"/>
        <a:ext cx="601473" cy="8067695"/>
      </dsp:txXfrm>
    </dsp:sp>
    <dsp:sp modelId="{4E9880B1-C0C4-46E6-81D5-A4538CCFECA9}">
      <dsp:nvSpPr>
        <dsp:cNvPr id="0" name=""/>
        <dsp:cNvSpPr/>
      </dsp:nvSpPr>
      <dsp:spPr>
        <a:xfrm rot="5400000">
          <a:off x="-138801" y="3466043"/>
          <a:ext cx="925343" cy="647740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5</a:t>
          </a:r>
        </a:p>
      </dsp:txBody>
      <dsp:txXfrm rot="5400000">
        <a:off x="-138801" y="3466043"/>
        <a:ext cx="925343" cy="647740"/>
      </dsp:txXfrm>
    </dsp:sp>
    <dsp:sp modelId="{F15CDD3B-9656-4B6C-8654-E5A5453996E2}">
      <dsp:nvSpPr>
        <dsp:cNvPr id="0" name=""/>
        <dsp:cNvSpPr/>
      </dsp:nvSpPr>
      <dsp:spPr>
        <a:xfrm rot="5400000">
          <a:off x="4380851" y="-375523"/>
          <a:ext cx="601473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рефлексии</a:t>
          </a:r>
        </a:p>
      </dsp:txBody>
      <dsp:txXfrm rot="5400000">
        <a:off x="4380851" y="-375523"/>
        <a:ext cx="601473" cy="8067695"/>
      </dsp:txXfrm>
    </dsp:sp>
    <dsp:sp modelId="{7D50F026-E78C-4456-9D47-2F70D11EB2EE}">
      <dsp:nvSpPr>
        <dsp:cNvPr id="0" name=""/>
        <dsp:cNvSpPr/>
      </dsp:nvSpPr>
      <dsp:spPr>
        <a:xfrm rot="5400000">
          <a:off x="-138801" y="4285532"/>
          <a:ext cx="925343" cy="64774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6</a:t>
          </a:r>
        </a:p>
      </dsp:txBody>
      <dsp:txXfrm rot="5400000">
        <a:off x="-138801" y="4285532"/>
        <a:ext cx="925343" cy="647740"/>
      </dsp:txXfrm>
    </dsp:sp>
    <dsp:sp modelId="{10CCF762-3528-48DD-964F-DD10BE7A5DE8}">
      <dsp:nvSpPr>
        <dsp:cNvPr id="0" name=""/>
        <dsp:cNvSpPr/>
      </dsp:nvSpPr>
      <dsp:spPr>
        <a:xfrm rot="5400000">
          <a:off x="4380851" y="481731"/>
          <a:ext cx="601473" cy="80676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АМ подведения итогов урока</a:t>
          </a:r>
        </a:p>
      </dsp:txBody>
      <dsp:txXfrm rot="5400000">
        <a:off x="4380851" y="481731"/>
        <a:ext cx="601473" cy="8067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F03B0-D9F5-481B-8F9F-EFF79A1E8595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B5642-48D3-4791-A502-FD69F94CB7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2167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gray">
          <a:xfrm>
            <a:off x="0" y="1335088"/>
            <a:ext cx="9147175" cy="4084637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 bwMode="invGray">
          <a:xfrm>
            <a:off x="0" y="1728788"/>
            <a:ext cx="9144000" cy="3308350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Oval 8"/>
          <p:cNvGrpSpPr>
            <a:grpSpLocks/>
          </p:cNvGrpSpPr>
          <p:nvPr/>
        </p:nvGrpSpPr>
        <p:grpSpPr bwMode="auto">
          <a:xfrm>
            <a:off x="7693025" y="1292225"/>
            <a:ext cx="1000125" cy="1000125"/>
            <a:chOff x="4846" y="814"/>
            <a:chExt cx="630" cy="630"/>
          </a:xfrm>
        </p:grpSpPr>
        <p:pic>
          <p:nvPicPr>
            <p:cNvPr id="7" name="Oval 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846" y="814"/>
              <a:ext cx="630" cy="630"/>
            </a:xfrm>
            <a:prstGeom prst="rect">
              <a:avLst/>
            </a:prstGeom>
            <a:noFill/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4941" y="909"/>
              <a:ext cx="440" cy="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9" name="Oval 9"/>
          <p:cNvGrpSpPr>
            <a:grpSpLocks/>
          </p:cNvGrpSpPr>
          <p:nvPr/>
        </p:nvGrpSpPr>
        <p:grpSpPr bwMode="auto">
          <a:xfrm>
            <a:off x="7010400" y="1925638"/>
            <a:ext cx="523875" cy="525462"/>
            <a:chOff x="4416" y="1213"/>
            <a:chExt cx="330" cy="331"/>
          </a:xfrm>
        </p:grpSpPr>
        <p:pic>
          <p:nvPicPr>
            <p:cNvPr id="10" name="Oval 9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416" y="1213"/>
              <a:ext cx="330" cy="331"/>
            </a:xfrm>
            <a:prstGeom prst="rect">
              <a:avLst/>
            </a:prstGeom>
            <a:noFill/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4465" y="1263"/>
              <a:ext cx="228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12" name="Oval 10"/>
          <p:cNvGrpSpPr>
            <a:grpSpLocks/>
          </p:cNvGrpSpPr>
          <p:nvPr/>
        </p:nvGrpSpPr>
        <p:grpSpPr bwMode="auto">
          <a:xfrm>
            <a:off x="682625" y="4108450"/>
            <a:ext cx="1225550" cy="1231900"/>
            <a:chOff x="430" y="2588"/>
            <a:chExt cx="772" cy="776"/>
          </a:xfrm>
        </p:grpSpPr>
        <p:pic>
          <p:nvPicPr>
            <p:cNvPr id="13" name="Oval 1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430" y="2588"/>
              <a:ext cx="772" cy="776"/>
            </a:xfrm>
            <a:prstGeom prst="rect">
              <a:avLst/>
            </a:prstGeom>
            <a:noFill/>
          </p:spPr>
        </p:pic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544" y="2704"/>
              <a:ext cx="542" cy="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rtlCol="0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gray">
          <a:xfrm flipV="1">
            <a:off x="0" y="5591175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/>
        </p:nvSpPr>
        <p:spPr bwMode="invGray">
          <a:xfrm flipV="1">
            <a:off x="0" y="5780088"/>
            <a:ext cx="9144000" cy="1093787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8" name="Oval 11"/>
          <p:cNvGrpSpPr>
            <a:grpSpLocks/>
          </p:cNvGrpSpPr>
          <p:nvPr/>
        </p:nvGrpSpPr>
        <p:grpSpPr bwMode="auto">
          <a:xfrm>
            <a:off x="280988" y="5638800"/>
            <a:ext cx="841375" cy="841375"/>
            <a:chOff x="177" y="3552"/>
            <a:chExt cx="530" cy="530"/>
          </a:xfrm>
        </p:grpSpPr>
        <p:pic>
          <p:nvPicPr>
            <p:cNvPr id="9" name="Oval 1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7" y="3552"/>
              <a:ext cx="530" cy="530"/>
            </a:xfrm>
            <a:prstGeom prst="rect">
              <a:avLst/>
            </a:prstGeom>
            <a:noFill/>
          </p:spPr>
        </p:pic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255" y="3631"/>
              <a:ext cx="371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rtlCol="0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gray">
          <a:xfrm>
            <a:off x="0" y="427038"/>
            <a:ext cx="9144000" cy="452596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6"/>
          <p:cNvSpPr/>
          <p:nvPr/>
        </p:nvSpPr>
        <p:spPr bwMode="invGray">
          <a:xfrm>
            <a:off x="0" y="0"/>
            <a:ext cx="9144000" cy="452596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 bwMode="gray">
          <a:xfrm>
            <a:off x="0" y="0"/>
            <a:ext cx="9144000" cy="1928813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 bwMode="invGray">
          <a:xfrm>
            <a:off x="0" y="228600"/>
            <a:ext cx="9144000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7" name="Oval 9"/>
          <p:cNvGrpSpPr>
            <a:grpSpLocks/>
          </p:cNvGrpSpPr>
          <p:nvPr/>
        </p:nvGrpSpPr>
        <p:grpSpPr bwMode="auto">
          <a:xfrm>
            <a:off x="8308975" y="96838"/>
            <a:ext cx="622300" cy="622300"/>
            <a:chOff x="5234" y="61"/>
            <a:chExt cx="392" cy="392"/>
          </a:xfrm>
        </p:grpSpPr>
        <p:pic>
          <p:nvPicPr>
            <p:cNvPr id="8" name="Oval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234" y="61"/>
              <a:ext cx="392" cy="392"/>
            </a:xfrm>
            <a:prstGeom prst="rect">
              <a:avLst/>
            </a:prstGeom>
            <a:noFill/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292" y="120"/>
              <a:ext cx="273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10" name="Oval 10"/>
          <p:cNvGrpSpPr>
            <a:grpSpLocks/>
          </p:cNvGrpSpPr>
          <p:nvPr/>
        </p:nvGrpSpPr>
        <p:grpSpPr bwMode="auto">
          <a:xfrm>
            <a:off x="7559675" y="171450"/>
            <a:ext cx="377825" cy="377825"/>
            <a:chOff x="4762" y="108"/>
            <a:chExt cx="238" cy="238"/>
          </a:xfrm>
        </p:grpSpPr>
        <p:pic>
          <p:nvPicPr>
            <p:cNvPr id="11" name="Oval 1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762" y="108"/>
              <a:ext cx="238" cy="238"/>
            </a:xfrm>
            <a:prstGeom prst="rect">
              <a:avLst/>
            </a:prstGeom>
            <a:noFill/>
          </p:spPr>
        </p:pic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4797" y="143"/>
              <a:ext cx="163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13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val 9"/>
          <p:cNvGrpSpPr>
            <a:grpSpLocks/>
          </p:cNvGrpSpPr>
          <p:nvPr/>
        </p:nvGrpSpPr>
        <p:grpSpPr bwMode="auto">
          <a:xfrm>
            <a:off x="8223250" y="1000125"/>
            <a:ext cx="628650" cy="627063"/>
            <a:chOff x="5180" y="630"/>
            <a:chExt cx="396" cy="395"/>
          </a:xfrm>
        </p:grpSpPr>
        <p:pic>
          <p:nvPicPr>
            <p:cNvPr id="8" name="Oval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180" y="630"/>
              <a:ext cx="396" cy="395"/>
            </a:xfrm>
            <a:prstGeom prst="rect">
              <a:avLst/>
            </a:prstGeom>
            <a:noFill/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241" y="690"/>
              <a:ext cx="272" cy="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10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5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-1588"/>
            <a:ext cx="9150350" cy="1282701"/>
            <a:chOff x="-52" y="-1972"/>
            <a:chExt cx="9150672" cy="1283795"/>
          </a:xfrm>
        </p:grpSpPr>
        <p:sp>
          <p:nvSpPr>
            <p:cNvPr id="3" name="Freeform 5"/>
            <p:cNvSpPr/>
            <p:nvPr/>
          </p:nvSpPr>
          <p:spPr bwMode="invGray">
            <a:xfrm>
              <a:off x="-52" y="-383"/>
              <a:ext cx="9150672" cy="1282206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Freeform 6"/>
            <p:cNvSpPr/>
            <p:nvPr/>
          </p:nvSpPr>
          <p:spPr bwMode="invGray">
            <a:xfrm>
              <a:off x="-52" y="-1972"/>
              <a:ext cx="9144322" cy="109472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/>
          </p:nvSpPr>
          <p:spPr bwMode="invGray">
            <a:xfrm>
              <a:off x="-7877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/>
          </p:nvSpPr>
          <p:spPr bwMode="invGray">
            <a:xfrm>
              <a:off x="-7877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" name="Oval 12"/>
          <p:cNvGrpSpPr>
            <a:grpSpLocks/>
          </p:cNvGrpSpPr>
          <p:nvPr/>
        </p:nvGrpSpPr>
        <p:grpSpPr bwMode="auto">
          <a:xfrm>
            <a:off x="1212850" y="377825"/>
            <a:ext cx="744538" cy="744538"/>
            <a:chOff x="764" y="238"/>
            <a:chExt cx="469" cy="469"/>
          </a:xfrm>
        </p:grpSpPr>
        <p:pic>
          <p:nvPicPr>
            <p:cNvPr id="11" name="Oval 1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764" y="238"/>
              <a:ext cx="469" cy="469"/>
            </a:xfrm>
            <a:prstGeom prst="rect">
              <a:avLst/>
            </a:prstGeom>
            <a:noFill/>
          </p:spPr>
        </p:pic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834" y="309"/>
              <a:ext cx="32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>
                <a:alpha val="60000"/>
              </a:srgbClr>
            </a:gs>
            <a:gs pos="17999">
              <a:srgbClr val="99CCFF">
                <a:alpha val="60000"/>
              </a:srgbClr>
            </a:gs>
            <a:gs pos="36000">
              <a:srgbClr val="9966FF">
                <a:alpha val="35000"/>
              </a:srgbClr>
            </a:gs>
            <a:gs pos="61000">
              <a:srgbClr val="CC99FF">
                <a:alpha val="13000"/>
              </a:srgbClr>
            </a:gs>
            <a:gs pos="82001">
              <a:srgbClr val="99CCFF">
                <a:alpha val="40000"/>
              </a:srgbClr>
            </a:gs>
            <a:gs pos="100000">
              <a:srgbClr val="CCCCFF">
                <a:alpha val="42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525" cy="1862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0" y="0"/>
            <a:ext cx="9153525" cy="1481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9F6E081-D4CC-43E4-95C6-0D50DAA1F943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325"/>
            <a:ext cx="2895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911FF30-0911-42A7-80D1-EFF75252F7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en-US"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E8C2E"/>
        </a:buClr>
        <a:buSzPct val="85000"/>
        <a:buFont typeface="Wingdings" pitchFamily="2" charset="2"/>
        <a:buChar char="¢"/>
        <a:defRPr lang="en-US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CD416"/>
        </a:buClr>
        <a:buSzPct val="85000"/>
        <a:buFont typeface="Wingdings" pitchFamily="2" charset="2"/>
        <a:buChar char="¤"/>
        <a:defRPr lang="en-US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33BDFB"/>
        </a:buClr>
        <a:buSzPct val="85000"/>
        <a:buFont typeface="Wingdings" pitchFamily="2" charset="2"/>
        <a:buChar char="¤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489FF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hyperlink" Target="&#1060;&#1080;&#1079;&#1084;&#1080;&#1085;&#1091;&#1090;&#1082;&#1072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60;&#1080;&#1079;&#1084;&#1080;&#1085;&#1091;&#1090;&#1082;&#1072;%20%20%20&#1043;&#1041;&#1054;&#1059;%20&#1062;&#1054;%20497.mp4" TargetMode="External"/><Relationship Id="rId5" Type="http://schemas.openxmlformats.org/officeDocument/2006/relationships/image" Target="../media/image24.png"/><Relationship Id="rId4" Type="http://schemas.openxmlformats.org/officeDocument/2006/relationships/hyperlink" Target="&#1060;&#1080;&#1079;&#1084;&#1080;&#1085;&#1091;&#1090;&#1082;&#1072;%20&#1025;&#1083;&#1086;&#1095;&#1082;&#1072;.mp4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ctrTitle"/>
          </p:nvPr>
        </p:nvSpPr>
        <p:spPr>
          <a:xfrm>
            <a:off x="621792" y="2357430"/>
            <a:ext cx="8522208" cy="1573343"/>
          </a:xfrm>
          <a:ln w="9525"/>
        </p:spPr>
        <p:txBody>
          <a:bodyPr>
            <a:noAutofit/>
          </a:bodyPr>
          <a:lstStyle/>
          <a:p>
            <a:r>
              <a:rPr lang="ru-RU" sz="36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36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ктивные методы </a:t>
            </a:r>
            <a:r>
              <a:rPr lang="ru-RU" sz="36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обучения </a:t>
            </a:r>
            <a:r>
              <a:rPr lang="ru-RU" sz="36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образовательном процессе</a:t>
            </a:r>
            <a:endParaRPr lang="ru-RU" sz="360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Picture 10" descr="0_64769_6c37f0ba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553752"/>
            <a:ext cx="3500430" cy="330424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6093296"/>
            <a:ext cx="4933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Чугуевская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Н.А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оловина М.В.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214290"/>
            <a:ext cx="5976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учреждение «Гимназия № 8»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gray">
          <a:xfrm>
            <a:off x="428596" y="2214554"/>
            <a:ext cx="82296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Метод: «Поздоровайся локтями»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настроить учащихся на позитивное изучение нового материала.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Участники: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все учащиеся.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Время: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30 сек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lvl="0" algn="just" fontAlgn="base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Проведение: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учитель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предлагает начать совместную работу с помощью игры, а именно поприветствовать соседа, поздороваться локтем.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gray">
          <a:xfrm>
            <a:off x="214282" y="1643050"/>
            <a:ext cx="871543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fontAlgn="base">
              <a:buClr>
                <a:srgbClr val="FE8C2E"/>
              </a:buClr>
              <a:buSzPct val="85000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 самоконтроля, самоанализа, самооценки полученных знаний на уроке.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buClr>
                <a:srgbClr val="FE8C2E"/>
              </a:buClr>
              <a:buSzPct val="85000"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поэтапно заполнять индивидуальную карточку контроля знаний.</a:t>
            </a:r>
          </a:p>
          <a:p>
            <a:pPr marR="0" lvl="0" algn="just" defTabSz="914400" rtl="0" eaLnBrk="1" fontAlgn="base" latinLnBrk="0" hangingPunct="1"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все учащиеся.</a:t>
            </a:r>
          </a:p>
          <a:p>
            <a:pPr marR="0" lvl="0" algn="just" defTabSz="914400" rtl="0" eaLnBrk="1" fontAlgn="base" latinLnBrk="0" hangingPunct="1"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Время: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течение урока.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Clr>
                <a:srgbClr val="FE8C2E"/>
              </a:buClr>
              <a:buSzPct val="85000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Необходимые материалы: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индивидуальная карточка контроля знаний.</a:t>
            </a:r>
          </a:p>
          <a:p>
            <a:pPr lvl="0" algn="just" fontAlgn="base">
              <a:buClr>
                <a:srgbClr val="FE8C2E"/>
              </a:buClr>
              <a:buSzPct val="85000"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каждого ученика на столах лежит индивидуальная карточка контроля знаний.  За каждый этап учащийся в течение всего урока самостоятельно выставляет в эту карточку набранное количество баллов, в конце урока суммирует баллы и выставите себе оценку за урок в зависимости от того, сколько баллов набрал.</a:t>
            </a:r>
          </a:p>
          <a:p>
            <a:pPr lvl="0" algn="just" fontAlgn="base">
              <a:buClr>
                <a:srgbClr val="FE8C2E"/>
              </a:buClr>
              <a:buSzPct val="85000"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just" defTabSz="914400" rtl="0" eaLnBrk="1" fontAlgn="base" latinLnBrk="0" hangingPunct="1"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1" fontAlgn="base" latinLnBrk="0" hangingPunct="1">
              <a:buClr>
                <a:srgbClr val="FE8C2E"/>
              </a:buClr>
              <a:buSzPct val="85000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71472" y="2428868"/>
          <a:ext cx="7929618" cy="2780855"/>
        </p:xfrm>
        <a:graphic>
          <a:graphicData uri="http://schemas.openxmlformats.org/drawingml/2006/table">
            <a:tbl>
              <a:tblPr/>
              <a:tblGrid>
                <a:gridCol w="428628"/>
                <a:gridCol w="4376206"/>
                <a:gridCol w="1267396"/>
                <a:gridCol w="1857388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Критерий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Max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Баллы ученика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05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Полный устный ответ с места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(за каждый ответ 1 балл).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 с заданиями на цветных карточках.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Работа с источником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4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 задания в рабочей тетради.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Практическая работа за компьютером. Самостоятельное выполнение  задания.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29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баллов:</a:t>
                      </a:r>
                      <a:endParaRPr lang="ru-RU" sz="1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357298"/>
            <a:ext cx="75418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Оценочный лист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Ф.И.___________________________________ класс  ________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357826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«5»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Оптимальный уровень  - 9 баллов и выше;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«4»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Высокий уровень  - 6 - 8 баллов;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«3»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Достаточный уровень  - 4 - 5 баллов;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«2»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Низкий уровень   - менее 4 баллов.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714356"/>
            <a:ext cx="3940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Актуализация опорных знаний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928802"/>
            <a:ext cx="8358246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включение учащихся в учебную деятельность и активизация полученных ранее знаний на личностно значимом уровне.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Крестики нолики»; 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«Вопросительные слова»; 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«Шаг за шагом»;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Инфотеннис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»;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«Верные, неверные утверждения»;</a:t>
            </a:r>
          </a:p>
          <a:p>
            <a:pPr marL="360000" lvl="0" indent="540000" algn="just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«Аукцион знаний».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714356"/>
            <a:ext cx="3940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Актуализация опорных знаний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4282" y="1714488"/>
            <a:ext cx="8715436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 «Крестики нолики»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включение учащихся в учебную деятельность и активизация полученных ранее знаний на личностно значимом уровне.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обучающиеся.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Время: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мин.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Необходимые материалы: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листочки с числами от 1 до 9.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 делится на две команды «Крестики» и «Нолики».  На доске рисуется игровое поле 3×3 и вывешиваются листочки с числами от 1 до 9. Команды по очереди называют любой номер вопроса и отвечают на него. Если команда даёт верный ответ, то ставит на игровом поле свой знак, если команда даёт неверный ответ, то отвечает другая команда.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42976" y="2571744"/>
          <a:ext cx="7072362" cy="40005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57454"/>
                <a:gridCol w="2357454"/>
                <a:gridCol w="2357454"/>
              </a:tblGrid>
              <a:tr h="13335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3335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  <a:tr h="133351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pSp>
        <p:nvGrpSpPr>
          <p:cNvPr id="20" name="Группа 19"/>
          <p:cNvGrpSpPr/>
          <p:nvPr/>
        </p:nvGrpSpPr>
        <p:grpSpPr>
          <a:xfrm>
            <a:off x="500034" y="1571612"/>
            <a:ext cx="8429684" cy="785818"/>
            <a:chOff x="500034" y="1571612"/>
            <a:chExt cx="8429684" cy="78581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8072462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9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214810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5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214942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6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6143636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7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143768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8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500034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1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428728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2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2357422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3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286116" y="1571612"/>
              <a:ext cx="857256" cy="7858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4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9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714356"/>
            <a:ext cx="3940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Актуализация опорных знаний</a:t>
            </a:r>
            <a:endParaRPr lang="ru-RU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3071810"/>
          <a:ext cx="8358278" cy="24726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4051640"/>
                <a:gridCol w="4306638"/>
              </a:tblGrid>
              <a:tr h="15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/>
                        <a:t>Вопросительные слова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/>
                        <a:t>Основные понятия темы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Какие?</a:t>
                      </a:r>
                      <a:endParaRPr lang="ru-RU" sz="2400" dirty="0"/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Что?</a:t>
                      </a:r>
                      <a:endParaRPr lang="ru-RU" sz="2400" dirty="0"/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 smtClean="0"/>
                        <a:t>Как можно?</a:t>
                      </a:r>
                      <a:endParaRPr lang="ru-RU" sz="2400" dirty="0" smtClean="0"/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 smtClean="0"/>
                        <a:t>Назовите</a:t>
                      </a:r>
                      <a:r>
                        <a:rPr lang="ru-RU" sz="2400" kern="1200" dirty="0"/>
                        <a:t>?</a:t>
                      </a:r>
                      <a:endParaRPr lang="ru-RU" sz="2400" dirty="0"/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Из чего состоит? и т.д.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3716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Текстовый </a:t>
                      </a:r>
                      <a:r>
                        <a:rPr lang="ru-RU" sz="2400" kern="1200" dirty="0" smtClean="0"/>
                        <a:t>процессор</a:t>
                      </a:r>
                      <a:endParaRPr lang="ru-RU" sz="2400" dirty="0"/>
                    </a:p>
                    <a:p>
                      <a:pPr marL="13716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Форматирование</a:t>
                      </a:r>
                      <a:endParaRPr lang="ru-RU" sz="2400" dirty="0"/>
                    </a:p>
                    <a:p>
                      <a:pPr marL="13716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Редактирование</a:t>
                      </a:r>
                      <a:endParaRPr lang="ru-RU" sz="2400" dirty="0"/>
                    </a:p>
                    <a:p>
                      <a:pPr marL="13716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/>
                        <a:t>Абзац</a:t>
                      </a:r>
                      <a:r>
                        <a:rPr lang="ru-RU" sz="2400" dirty="0"/>
                        <a:t>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/>
                        <a:t>  </a:t>
                      </a:r>
                      <a:r>
                        <a:rPr lang="ru-RU" sz="2400" dirty="0" smtClean="0"/>
                        <a:t>Файл </a:t>
                      </a:r>
                      <a:r>
                        <a:rPr lang="ru-RU" sz="2400" dirty="0"/>
                        <a:t>и т.д.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85720" y="1841242"/>
            <a:ext cx="8572560" cy="386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 «Вопросительные слова»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включение учащихся в учебную деятельность и активизация полученных ранее знаний на личностно значимом уровне.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обучающиеся.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Время проведения: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3 - 4 мин.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Необходимые материалы: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таблица вопросов на слайде презентации.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учащимся предлагается таблица вопросов и терминов по изученной теме или новой теме урока. Необходимо составить как можно больше вопросов, используя вопросительные слова и термины из двух столбцов таблицы. Учащимся предлагается самостоятельно сформулировать вопрос и на него ответить или задать этот вопрос однокласснику.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1928802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предыдущего урока: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«Компьютер – основной инструмент подготовки текста».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0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0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0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0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714356"/>
            <a:ext cx="3940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Актуализация опорных знаний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14282" y="1928802"/>
            <a:ext cx="8643998" cy="453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Инфотеннис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включение учащихся в учебную деятельность и активизация полученных ранее знаний на личностно значимом уровне.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обучающиеся.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Время проведения: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мин.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Необходимые материалы: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карточка с заданием, ответы на слайде презентации.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учащимся предлагается на карточке соединить стрелкой понятие и его определение, тем самым забивая себе гол. Работа в паре.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2" y="1643050"/>
          <a:ext cx="8715404" cy="494931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442218"/>
                <a:gridCol w="5273186"/>
              </a:tblGrid>
              <a:tr h="632527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1. Интернет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 Совокупность тематически связанных страниц.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7618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2. Сеть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2. Браузеры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429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3. Ключевые слова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3. Это соединение компьютеров, которое позволяет передавать информацию от одного компьютера к другому.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7618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4. Браузер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4. Слова, входящие в поисковый запрос.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48791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Сайт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5. Набор слов, по которым система будет искать подходящие страницы в сети интернет.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0979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6. Поисковый запрос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6. Программа, для просмотра 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веб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 – сайтов.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948791">
                <a:tc>
                  <a:txBody>
                    <a:bodyPr/>
                    <a:lstStyle/>
                    <a:p>
                      <a:pPr marR="93345"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 pitchFamily="18" charset="0"/>
                          <a:cs typeface="Times New Roman" pitchFamily="18" charset="0"/>
                        </a:rPr>
                        <a:t>7. Opera, Google Chrome, Mozilla Fifefox.</a:t>
                      </a: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93345"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7. Это глобальная сеть, которая объединяет миллионы компьютеров по всему миру.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5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1785926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2357430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3071810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3857628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4500570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5286388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 descr="Безымянны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85" t="19969" r="62999" b="49901"/>
          <a:stretch>
            <a:fillRect/>
          </a:stretch>
        </p:blipFill>
        <p:spPr bwMode="auto">
          <a:xfrm>
            <a:off x="3286116" y="6000768"/>
            <a:ext cx="28733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Прямая со стрелкой 22"/>
          <p:cNvCxnSpPr/>
          <p:nvPr/>
        </p:nvCxnSpPr>
        <p:spPr>
          <a:xfrm rot="16200000" flipH="1">
            <a:off x="857224" y="3500438"/>
            <a:ext cx="392909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6200000" flipH="1">
            <a:off x="2321703" y="2536025"/>
            <a:ext cx="92869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2607455" y="3393281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2357422" y="4286256"/>
            <a:ext cx="1143008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 flipH="1" flipV="1">
            <a:off x="1643042" y="3214686"/>
            <a:ext cx="264320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1500166" y="4000504"/>
            <a:ext cx="300039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 flipH="1" flipV="1">
            <a:off x="2857488" y="4929198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01368"/>
            <a:ext cx="8501122" cy="5056632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постановка цели урока, выяснение ожиданий и опасений.</a:t>
            </a:r>
          </a:p>
          <a:p>
            <a:pPr marL="0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«Список покупок»; 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«Дерево ожиданий»; 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«Лицензия на приобретение знаний»; 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«Разноцветные листы»; 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Поляна снежинок»; 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«Фруктовый сад»;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«Ковер идей»;</a:t>
            </a:r>
          </a:p>
          <a:p>
            <a:pPr marL="360000" indent="457200" algn="just">
              <a:spcBef>
                <a:spcPts val="60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«Мишень».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286940" cy="785818"/>
          </a:xfrm>
        </p:spPr>
        <p:txBody>
          <a:bodyPr/>
          <a:lstStyle/>
          <a:p>
            <a:pPr lvl="0"/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выяснения целей, ожиданий или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опасений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12-конечная звезда 6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801368"/>
            <a:ext cx="8786874" cy="5056632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Метод: «Фруктовый сад»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определить цели совместной работы.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Время проведения: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5 мин.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весь класс.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доске рисуется дерево, изготавливаются шаблоны яблок и лимонов, скотч.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Проведение: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класс делится на пары или группы. Ученикам раздаются заранее вырезанные из бумаги лимоны и яблоки.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286940" cy="785818"/>
          </a:xfrm>
        </p:spPr>
        <p:txBody>
          <a:bodyPr/>
          <a:lstStyle/>
          <a:p>
            <a:pPr lvl="0"/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выяснения целей, ожиданий или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опасений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яблоко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414" y="4786322"/>
            <a:ext cx="1541780" cy="1530985"/>
          </a:xfrm>
          <a:prstGeom prst="rect">
            <a:avLst/>
          </a:prstGeom>
          <a:noFill/>
          <a:ln>
            <a:noFill/>
          </a:ln>
        </p:spPr>
      </p:pic>
      <p:sp>
        <p:nvSpPr>
          <p:cNvPr id="54281" name="Поле 195"/>
          <p:cNvSpPr txBox="1">
            <a:spLocks noChangeArrowheads="1"/>
          </p:cNvSpPr>
          <p:nvPr/>
        </p:nvSpPr>
        <p:spPr bwMode="auto">
          <a:xfrm>
            <a:off x="2143108" y="5429264"/>
            <a:ext cx="1212850" cy="701675"/>
          </a:xfrm>
          <a:prstGeom prst="rect">
            <a:avLst/>
          </a:prstGeom>
          <a:solidFill>
            <a:srgbClr val="FF99CC">
              <a:alpha val="27058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Я хочу узнать 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лимон.jpg"/>
          <p:cNvPicPr/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85"/>
          <a:stretch>
            <a:fillRect/>
          </a:stretch>
        </p:blipFill>
        <p:spPr bwMode="auto">
          <a:xfrm>
            <a:off x="4929190" y="4786322"/>
            <a:ext cx="1530985" cy="1658620"/>
          </a:xfrm>
          <a:prstGeom prst="rect">
            <a:avLst/>
          </a:prstGeom>
          <a:noFill/>
          <a:ln>
            <a:noFill/>
          </a:ln>
        </p:spPr>
      </p:pic>
      <p:sp>
        <p:nvSpPr>
          <p:cNvPr id="54282" name="Поле 196"/>
          <p:cNvSpPr txBox="1">
            <a:spLocks noChangeArrowheads="1"/>
          </p:cNvSpPr>
          <p:nvPr/>
        </p:nvSpPr>
        <p:spPr bwMode="auto">
          <a:xfrm>
            <a:off x="5572132" y="5429264"/>
            <a:ext cx="12969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На уроке мне будет сложно ____________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44" y="1801368"/>
            <a:ext cx="8786874" cy="5056632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 урока: «Таблица»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286940" cy="785818"/>
          </a:xfrm>
        </p:spPr>
        <p:txBody>
          <a:bodyPr/>
          <a:lstStyle/>
          <a:p>
            <a:pPr lvl="0"/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выяснения целей, ожиданий или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опасений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714348" y="2500306"/>
          <a:ext cx="7572428" cy="3000395"/>
        </p:xfrm>
        <a:graphic>
          <a:graphicData uri="http://schemas.openxmlformats.org/drawingml/2006/table">
            <a:tbl>
              <a:tblPr/>
              <a:tblGrid>
                <a:gridCol w="3786214"/>
                <a:gridCol w="3786214"/>
              </a:tblGrid>
              <a:tr h="6000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Ожидания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Опасения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Что такое таблица?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Быть внимательным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Из каких частей она состоит?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Успевать за другими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Как можно создать таблицу?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Слушать 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Где применяется таблица?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Выполнить задания без ошибок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2" name="Рисунок 11" descr="яблоко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2571744"/>
            <a:ext cx="613086" cy="530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лимон.jpg"/>
          <p:cNvPicPr/>
          <p:nvPr/>
        </p:nvPicPr>
        <p:blipFill>
          <a:blip r:embed="rId3" cstate="print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285"/>
          <a:stretch>
            <a:fillRect/>
          </a:stretch>
        </p:blipFill>
        <p:spPr bwMode="auto">
          <a:xfrm>
            <a:off x="7572396" y="2571744"/>
            <a:ext cx="602291" cy="58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142900"/>
            <a:ext cx="8229600" cy="1143000"/>
          </a:xfrm>
        </p:spPr>
        <p:txBody>
          <a:bodyPr/>
          <a:lstStyle/>
          <a:p>
            <a:r>
              <a:rPr lang="ru-RU" sz="60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Группы АМО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1785926"/>
          <a:ext cx="8715436" cy="507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801368"/>
            <a:ext cx="8643998" cy="4526280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 «Мишень»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определить цели совместной работы.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Время проведения: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 мин.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весь класс.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презентация мишень, или плакат с мишенью.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предлагается мишень с тремя секторами: определение, теоретические знания, практические навыки. Учащиеся «стреляют» и наполняют сектора конкретными целями. 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Например, в секторе определение: дать определение, привести примеры, узнать практическое применение…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Варианты проведения метода: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мишень можно заменить футбольными воротами или баскетбольными корзинами с мячиками.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286940" cy="785818"/>
          </a:xfrm>
        </p:spPr>
        <p:txBody>
          <a:bodyPr/>
          <a:lstStyle/>
          <a:p>
            <a:pPr lvl="0"/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выяснения целей, ожиданий или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опасений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Дмитрий\Desktop\Без имени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6" t="-472" r="29622" b="30247"/>
          <a:stretch/>
        </p:blipFill>
        <p:spPr bwMode="auto">
          <a:xfrm>
            <a:off x="1" y="-142900"/>
            <a:ext cx="9144000" cy="70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Дмитрий\Desktop\gun-sight-aim-reticle-1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928670"/>
            <a:ext cx="4959141" cy="495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28992" y="214290"/>
            <a:ext cx="271741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Определение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000760" y="5143512"/>
            <a:ext cx="2941831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/>
              <a:t>Практические </a:t>
            </a:r>
          </a:p>
          <a:p>
            <a:pPr algn="ctr"/>
            <a:r>
              <a:rPr lang="ru-RU" sz="3200" dirty="0" smtClean="0"/>
              <a:t>навыки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5214950"/>
            <a:ext cx="3071834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Теоретические</a:t>
            </a:r>
          </a:p>
          <a:p>
            <a:pPr algn="ctr"/>
            <a:r>
              <a:rPr lang="ru-RU" sz="3200" dirty="0" smtClean="0"/>
              <a:t> знания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26338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801368"/>
            <a:ext cx="8358246" cy="4526280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представление нового материала, структурирование материала.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</a:p>
          <a:p>
            <a:pPr marL="360000" indent="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«Кластер»;</a:t>
            </a:r>
          </a:p>
          <a:p>
            <a:pPr marL="360000" indent="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«Инфо 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угадайка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360000" indent="4572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«Мозговой штурм».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презентации учебного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://e-school.karelia.ru/ptz/s02/klass/3b/DocLib/_w/67284108_pn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94312"/>
            <a:ext cx="3093754" cy="279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1472" y="1928802"/>
            <a:ext cx="8358246" cy="2699202"/>
          </a:xfrm>
        </p:spPr>
        <p:txBody>
          <a:bodyPr/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 «Кластер».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систематизировать материал в виде схемы (рисунка).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Время проведения: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зависит от объема нового материала и структуры урока.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весь класс.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ответы на слайде презентации, карточки со схемой.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учащимся предлагается заполнить схему во время изучения нового материала.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презентации учебного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785926"/>
            <a:ext cx="828680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Тема «Компьютер – универсальная машина для работы с информацией».</a:t>
            </a:r>
          </a:p>
          <a:p>
            <a:pPr algn="just">
              <a:spcBef>
                <a:spcPts val="6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Стрелки «к компьютеру» обозначают устройства ввода информации; </a:t>
            </a:r>
          </a:p>
          <a:p>
            <a:pPr algn="just">
              <a:spcBef>
                <a:spcPts val="6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стрелки «от компьютера» – устройства вывода информации; </a:t>
            </a:r>
          </a:p>
          <a:p>
            <a:pPr algn="just">
              <a:spcBef>
                <a:spcPts val="60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двунаправленные стрелки обозначают устройства хранения информации – информация с них может считываться; информация на них может записываться.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 cstate="print"/>
          <a:srcRect l="16416" t="15151" r="7387" b="8816"/>
          <a:stretch/>
        </p:blipFill>
        <p:spPr bwMode="auto">
          <a:xfrm>
            <a:off x="3643306" y="3857628"/>
            <a:ext cx="5114928" cy="27860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2Left">
              <a:rot lat="1080000" lon="6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презентации учебного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материала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1801368"/>
            <a:ext cx="8572560" cy="3842210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Инфо-угадайка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представление нового материала, структурирование материала, оживление внимания учащихся.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Время проведения: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зависит от объема нового материала и структуры урока.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весь класс.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доска, мел.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доске записана тема урока. Остальное пространство доски разделено на сектора, пронумерованные, но пока не заполненные. Учитель выясняет у учащихся, что они могут узнать сегодня на уроке.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ходу урока учитель выделяет ключевые моменты и вписывает в сектора. 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7345" name="Рисунок 5" descr="Описание: Описание: churakova_ib1_pic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357430"/>
            <a:ext cx="5929354" cy="4225721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214282" y="1571612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урока: «Логика».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01368"/>
            <a:ext cx="8501122" cy="1270442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организовать деятельность учащихся по закреплению и применению новых знаний.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1000132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организации самостоятельной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работы </a:t>
            </a:r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4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000372"/>
            <a:ext cx="4357686" cy="1857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«Ульи». 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«Визитные карточки».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«Экспертиза».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«Карта группового сознания». </a:t>
            </a:r>
          </a:p>
          <a:p>
            <a:pPr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«Грамотей».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5000636"/>
            <a:ext cx="4000496" cy="1643050"/>
          </a:xfrm>
          <a:prstGeom prst="rect">
            <a:avLst/>
          </a:prstGeom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/>
            <a:contourClr>
              <a:schemeClr val="accent4">
                <a:satMod val="115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«Светофор».</a:t>
            </a:r>
          </a:p>
          <a:p>
            <a:pPr algn="just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«Приоритеты». </a:t>
            </a:r>
          </a:p>
          <a:p>
            <a:pPr algn="just"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«На линии огня».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3000372"/>
            <a:ext cx="4071966" cy="18573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spcBef>
                <a:spcPts val="6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карусель». </a:t>
            </a:r>
          </a:p>
          <a:p>
            <a:pPr algn="just">
              <a:spcBef>
                <a:spcPts val="6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«Автобусная остановка». </a:t>
            </a:r>
          </a:p>
          <a:p>
            <a:pPr algn="just">
              <a:spcBef>
                <a:spcPts val="6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«Ярмарка».</a:t>
            </a:r>
          </a:p>
          <a:p>
            <a:pPr algn="just">
              <a:spcBef>
                <a:spcPts val="600"/>
              </a:spcBef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«Творческая мастерская».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релаксации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057" t="17041" r="33333" b="22212"/>
          <a:stretch/>
        </p:blipFill>
        <p:spPr bwMode="auto">
          <a:xfrm>
            <a:off x="611560" y="2060848"/>
            <a:ext cx="1756317" cy="260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760" t="9752" r="29915" b="11452"/>
          <a:stretch/>
        </p:blipFill>
        <p:spPr bwMode="auto">
          <a:xfrm>
            <a:off x="6372200" y="2996952"/>
            <a:ext cx="2362200" cy="3490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99" t="14617" r="43465" b="16474"/>
          <a:stretch/>
        </p:blipFill>
        <p:spPr bwMode="auto">
          <a:xfrm>
            <a:off x="3275856" y="2492896"/>
            <a:ext cx="230425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01368"/>
            <a:ext cx="8001056" cy="452628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закрепить новый материал, изученный на уроке.     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Методы: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Ромашка»;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«Мудрый совет»;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«Итоговый круг»;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подведения итогов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205962" y="4286256"/>
            <a:ext cx="2892090" cy="2432184"/>
            <a:chOff x="748926" y="411713"/>
            <a:chExt cx="7701248" cy="6663917"/>
          </a:xfrm>
        </p:grpSpPr>
        <p:sp>
          <p:nvSpPr>
            <p:cNvPr id="8" name="Овал 7"/>
            <p:cNvSpPr/>
            <p:nvPr/>
          </p:nvSpPr>
          <p:spPr>
            <a:xfrm rot="682165">
              <a:off x="4878275" y="3302366"/>
              <a:ext cx="3571899" cy="164307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 rot="18501266">
              <a:off x="4068869" y="1200222"/>
              <a:ext cx="3393588" cy="181656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 rot="4926581">
              <a:off x="3231141" y="4578519"/>
              <a:ext cx="3268313" cy="1725909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 rot="20556575">
              <a:off x="748926" y="3646493"/>
              <a:ext cx="3467097" cy="168829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 rot="2687385">
              <a:off x="1419513" y="1336629"/>
              <a:ext cx="3471485" cy="179976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786182" y="2928934"/>
              <a:ext cx="1643042" cy="1643074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54883" y="1988840"/>
            <a:ext cx="82868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Примерные вопросы: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Какую цель вы ставили в начале урока? 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Чему вы научились?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достигли поставленной цели?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сегодня нового вы узнали?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вам помогло в получении новых знаний?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809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эти данные термины вам помогут?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подведения итогов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285720" y="1801368"/>
            <a:ext cx="8401080" cy="312783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 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 строка – тема или предмет (одно существительное);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строка – описание предмета (два прилагательных);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строка – описание действия (три глагола);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строка – фраза из четырех слов, выражающая отношение к предмету;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 строка – синоним, обобщающий или расширяющий смысл темы или предмета (одно слово). </a:t>
            </a:r>
          </a:p>
          <a:p>
            <a:pPr>
              <a:buNone/>
            </a:pP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928802"/>
            <a:ext cx="8215370" cy="43577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Тема «Интернет»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Интересный, стремительный.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Работает быстро, много информации.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Сеть для поиска информации.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Паутина.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Школа.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Шумно, весело.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Пишу, учу, думаю.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Волненье, радость, ссоры и примирения.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7" descr="C:\Documents and Settings\Администратор\Рабочий стол\Книг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gray">
          <a:xfrm>
            <a:off x="0" y="1987550"/>
            <a:ext cx="898207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подведения итогов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7158" y="1714488"/>
            <a:ext cx="8358246" cy="3714776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Метод: «Книга отзывов»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дать возможность каждому участнику осмыслить результат своей деятельности в рамках урока.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Материалы: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разных цветов и формы, распечатка открытой книги.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Проведение: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оценка эмоционального состояния. Для этого учащемуся необходимо выбрать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стикер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нужного цвета и формы, написать на нём свою фамилию и прикрепить его на книгу, изображение которой закреплено на доске.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36775" y="3051175"/>
            <a:ext cx="25828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333399"/>
                </a:solidFill>
                <a:latin typeface="+mn-lt"/>
              </a:rPr>
              <a:t>– УДОВОЛЬСТВИЕ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96000" y="4567238"/>
            <a:ext cx="2286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333399"/>
                </a:solidFill>
                <a:latin typeface="+mn-lt"/>
              </a:rPr>
              <a:t> –  СОМНЕНИЕ</a:t>
            </a:r>
          </a:p>
          <a:p>
            <a:pPr>
              <a:defRPr/>
            </a:pPr>
            <a:endParaRPr lang="ru-RU" sz="20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34000" y="3097213"/>
            <a:ext cx="23701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333399"/>
                </a:solidFill>
                <a:latin typeface="+mn-lt"/>
              </a:rPr>
              <a:t>–  ЛЮБОПЫТСТВО</a:t>
            </a:r>
          </a:p>
          <a:p>
            <a:pPr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68550" y="4525963"/>
            <a:ext cx="2362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333399"/>
                </a:solidFill>
                <a:latin typeface="+mn-lt"/>
              </a:rPr>
              <a:t>– УВЕРЕННОСТЬ</a:t>
            </a:r>
          </a:p>
          <a:p>
            <a:pPr>
              <a:defRPr/>
            </a:pPr>
            <a:endParaRPr lang="ru-RU" sz="2000" dirty="0">
              <a:latin typeface="Arial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984250" y="2417763"/>
            <a:ext cx="5129213" cy="2789237"/>
            <a:chOff x="984250" y="2417763"/>
            <a:chExt cx="5129213" cy="2789237"/>
          </a:xfrm>
        </p:grpSpPr>
        <p:pic>
          <p:nvPicPr>
            <p:cNvPr id="14" name="Picture 8" descr="C:\Documents and Settings\Администратор\Рабочий стол\Без имени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49838" y="4125913"/>
              <a:ext cx="1063625" cy="108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Стрелка вверх 16"/>
            <p:cNvSpPr>
              <a:spLocks noChangeAspect="1"/>
            </p:cNvSpPr>
            <p:nvPr/>
          </p:nvSpPr>
          <p:spPr>
            <a:xfrm>
              <a:off x="4451350" y="2557463"/>
              <a:ext cx="1171575" cy="1079500"/>
            </a:xfrm>
            <a:prstGeom prst="upArrow">
              <a:avLst/>
            </a:prstGeom>
            <a:solidFill>
              <a:srgbClr val="FF99FF"/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Равнобедренный треугольник 19"/>
            <p:cNvSpPr>
              <a:spLocks noChangeAspect="1"/>
            </p:cNvSpPr>
            <p:nvPr/>
          </p:nvSpPr>
          <p:spPr>
            <a:xfrm>
              <a:off x="984250" y="4032250"/>
              <a:ext cx="1384300" cy="1079500"/>
            </a:xfrm>
            <a:prstGeom prst="triangle">
              <a:avLst/>
            </a:prstGeom>
            <a:solidFill>
              <a:srgbClr val="E35A1D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21" name="Picture 10" descr="C:\Documents and Settings\Администратор\Рабочий стол\Без имени-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119801">
              <a:off x="1014413" y="2417763"/>
              <a:ext cx="1149350" cy="146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TextBox 24"/>
          <p:cNvSpPr txBox="1"/>
          <p:nvPr/>
        </p:nvSpPr>
        <p:spPr>
          <a:xfrm>
            <a:off x="6357950" y="785794"/>
            <a:ext cx="1674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785926"/>
            <a:ext cx="8501122" cy="4526280"/>
          </a:xfrm>
        </p:spPr>
        <p:txBody>
          <a:bodyPr/>
          <a:lstStyle/>
          <a:p>
            <a:pPr marL="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включение учащихся в деятельность на личностно-значимом уровне.</a:t>
            </a: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Методы: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«Пусть говорят»; 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«Приветствие»; 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«Поздоровайся локтями»;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«Ветер дунул на того …»;</a:t>
            </a:r>
          </a:p>
          <a:p>
            <a:pPr marL="360000" indent="540000" algn="just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«Здравствуй, друг».</a:t>
            </a:r>
          </a:p>
          <a:p>
            <a:pPr marL="0" indent="0" algn="just">
              <a:buNone/>
            </a:pPr>
            <a:endParaRPr lang="ru-RU" sz="105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pPr marL="571500" lvl="0" indent="-571500"/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Picture 5" descr="x_e73f4c4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72198" y="3958950"/>
            <a:ext cx="2786050" cy="28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подведения итогов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785794"/>
            <a:ext cx="1674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7158" y="2071678"/>
            <a:ext cx="8501122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>
              <a:spcBef>
                <a:spcPts val="600"/>
              </a:spcBef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 – )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– кто считает, что хорошо понял    тему и поработал на уроке. </a:t>
            </a:r>
          </a:p>
          <a:p>
            <a:pPr indent="-457200" algn="just">
              <a:spcBef>
                <a:spcPts val="600"/>
              </a:spcBef>
            </a:pPr>
            <a:endParaRPr lang="ru-RU" sz="9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indent="-457200" algn="just">
              <a:spcBef>
                <a:spcPts val="600"/>
              </a:spcBef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 – /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– кто считает, что недостаточно хорошо понял тему и поработал на уроке.</a:t>
            </a:r>
          </a:p>
          <a:p>
            <a:pPr indent="-457200" algn="just">
              <a:spcBef>
                <a:spcPts val="600"/>
              </a:spcBef>
            </a:pPr>
            <a:endParaRPr lang="ru-RU" sz="1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indent="-457200" algn="just">
              <a:spcBef>
                <a:spcPts val="600"/>
              </a:spcBef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: – (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– кто считает, что ему еще много нужно работать над данной темой. 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r>
              <a:rPr lang="ru-RU" sz="2800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подведения итогов </a:t>
            </a:r>
            <a:r>
              <a:rPr lang="ru-RU" sz="280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12-конечная звезда 5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57950" y="785794"/>
            <a:ext cx="16742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D:\Личные_документы\Елена\Школа_информатика\Школа_3\уроки\кодир_декодирование\кодир_декодир\95705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D992"/>
              </a:clrFrom>
              <a:clrTo>
                <a:srgbClr val="FBD99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0664" y="1857365"/>
            <a:ext cx="6875874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01368"/>
            <a:ext cx="8229600" cy="484234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Исследования немецких ученых: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10% - читает;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20% - слышит;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30% - видит;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50-70% - групповые дискуссии,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80% - при самостоятельном обнаружении и формулировании проблем. </a:t>
            </a:r>
          </a:p>
          <a:p>
            <a:pPr marL="360000" indent="45720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90% -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учащийся участвует в самостоятельной постановке проблем, выработке и принятии решения, формулировке выводов.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14356"/>
          </a:xfrm>
        </p:spPr>
        <p:txBody>
          <a:bodyPr/>
          <a:lstStyle/>
          <a:p>
            <a:r>
              <a:rPr lang="ru-RU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Эффекты АМО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801368"/>
            <a:ext cx="8501122" cy="484234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Аспекты: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положительной учебной мотивации;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повышение познавательной активности учащихся;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активное вовлечение обучающихся в образовательный процесс;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стимулирование самостоятельной деятельности;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познавательных процессов – речи, памяти, мышления;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эффективное усвоение большого объема учебной информации;</a:t>
            </a:r>
          </a:p>
          <a:p>
            <a:pPr>
              <a:buNone/>
            </a:pP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14356"/>
          </a:xfrm>
        </p:spPr>
        <p:txBody>
          <a:bodyPr/>
          <a:lstStyle/>
          <a:p>
            <a:r>
              <a:rPr lang="ru-RU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Эффекты </a:t>
            </a:r>
            <a:r>
              <a:rPr lang="ru-RU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714488"/>
            <a:ext cx="8501122" cy="484234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Аспекты: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творческих способностей и нестандартности мышления;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коммуникативно-эмоциональной сферы личности обучающегося;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раскрытие личностно-индивидуальных возможностей каждого учащегося и определение условий для их проявления и развития;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навыков самостоятельного умственного труда;</a:t>
            </a:r>
          </a:p>
          <a:p>
            <a:pPr lvl="0" algn="just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универсальных навыков.</a:t>
            </a:r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14356"/>
          </a:xfrm>
        </p:spPr>
        <p:txBody>
          <a:bodyPr/>
          <a:lstStyle/>
          <a:p>
            <a:r>
              <a:rPr lang="ru-RU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Эффекты </a:t>
            </a:r>
            <a:r>
              <a:rPr lang="ru-RU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pPr lvl="0"/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Picture 5" descr="x_e73f4c4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358082" y="5000636"/>
            <a:ext cx="1559538" cy="1622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 «Пусть говорят».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настроить учащихся на позитивное изучение нового материала.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 учащиеся.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Необходимые материалы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высказывание на слайде презентации.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Проведение: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учитель предлагает обсудить смысл высказывания.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12-конечная звезда 4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pPr lvl="0"/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500438"/>
            <a:ext cx="2486020" cy="274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714348" y="2714620"/>
            <a:ext cx="7575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«Я мыслю – значит, я существую!» </a:t>
            </a:r>
            <a:endParaRPr lang="ru-RU" sz="3600" b="1" dirty="0"/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6429388" y="6338887"/>
            <a:ext cx="2166938" cy="519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Рене Декарт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0" y="1785926"/>
            <a:ext cx="3786214" cy="857256"/>
          </a:xfrm>
          <a:prstGeom prst="roundRect">
            <a:avLst/>
          </a:prstGeom>
          <a:effectLst>
            <a:outerShdw blurRad="51500" dist="25400" dir="5400000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Эпиграф урока</a:t>
            </a:r>
          </a:p>
        </p:txBody>
      </p:sp>
      <p:sp>
        <p:nvSpPr>
          <p:cNvPr id="17" name="12-конечная звезда 16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85818"/>
          </a:xfrm>
        </p:spPr>
        <p:txBody>
          <a:bodyPr/>
          <a:lstStyle/>
          <a:p>
            <a:pPr lvl="0"/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1785926"/>
            <a:ext cx="3786182" cy="857256"/>
          </a:xfrm>
          <a:prstGeom prst="roundRect">
            <a:avLst/>
          </a:prstGeom>
          <a:effectLst>
            <a:outerShdw blurRad="51500" dist="25400" dir="5400000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Девиз урока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967335"/>
            <a:ext cx="85011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Думай быстро, говори дельно.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 Слушай не только себя, но и других.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Думаю, знаю, могу.</a:t>
            </a:r>
          </a:p>
        </p:txBody>
      </p:sp>
      <p:sp>
        <p:nvSpPr>
          <p:cNvPr id="10" name="12-конечная звезда 9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000240"/>
            <a:ext cx="8229600" cy="319926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Метод: «Приветствие».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создать эмоциональный настрой.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все учащиеся.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Время: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 мин.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приветствует учащихся и настраивает на работу.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gray">
          <a:xfrm>
            <a:off x="214282" y="285728"/>
            <a:ext cx="89297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АМ начала образовательного мероприятия</a:t>
            </a:r>
            <a: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600" b="1" i="0" u="none" strike="noStrike" kern="1200" cap="none" spc="0" normalizeH="0" baseline="0" noProof="0" dirty="0" smtClean="0">
              <a:ln w="6350">
                <a:solidFill>
                  <a:schemeClr val="accent1">
                    <a:lumMod val="20000"/>
                    <a:lumOff val="80000"/>
                  </a:schemeClr>
                </a:solidFill>
              </a:ln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48000">
                    <a:schemeClr val="accent1">
                      <a:lumMod val="60000"/>
                      <a:lumOff val="40000"/>
                    </a:schemeClr>
                  </a:gs>
                  <a:gs pos="57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>
                <a:outerShdw blurRad="80010" dist="4064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1818" y="1714488"/>
            <a:ext cx="4429156" cy="2071702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Долгожданный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дан звонок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Начинается урок.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Пожелаю я для всех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Пусть впереди вас ждет успех</a:t>
            </a:r>
            <a:r>
              <a:rPr lang="ru-RU" dirty="0"/>
              <a:t>.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2357430"/>
            <a:ext cx="5857916" cy="3071834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в дружбу верит горячо,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Кто рядом чувствует плечо,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Тот никогда не пропадет,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Тот никого не подведет.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надеюсь, что ваша дружба и взаимопомощь помогут вам подняться до самой верхней ступеньки лесенки  нашего урока. А наша общая работа поможет разобраться во всём и справиться с любой задачей.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3500438"/>
            <a:ext cx="5929354" cy="2428868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Всем, всем, всем доброе утро!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Предлагаю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вам сегодня потрудиться!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 мы знаем - будем повторять,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 забыли – будем вспоминать.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Прочь с дороги нашу лень!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Впереди открытий много!</a:t>
            </a:r>
          </a:p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456" y="5214926"/>
            <a:ext cx="6286544" cy="1643074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  <a:outerShdw blurRad="51500" dist="25400" dir="5400000" rotWithShape="0">
              <a:srgbClr val="0000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Вот звенит для нас звонок – начинается урок.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Ровно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встали, подтянулись и друг другу улыбнулись.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gray">
          <a:xfrm>
            <a:off x="428596" y="2214554"/>
            <a:ext cx="8229600" cy="319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Метод: «Ветер дунул на того …»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Цель: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создать эмоциональный настрой.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Участники: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все учащиеся.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Время: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 мин.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Проведение: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учитель предлагает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вставать учащимся на заданные вопросы, если он к ним относится.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E8C2E"/>
              </a:buClr>
              <a:buSzPct val="85000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818"/>
          </a:xfrm>
        </p:spPr>
        <p:txBody>
          <a:bodyPr/>
          <a:lstStyle/>
          <a:p>
            <a:r>
              <a:rPr lang="ru-RU" sz="2800" dirty="0">
                <a:ln w="12700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 начала образовательного мероприятия</a:t>
            </a:r>
            <a:endParaRPr lang="ru-RU" dirty="0"/>
          </a:p>
        </p:txBody>
      </p:sp>
      <p:sp>
        <p:nvSpPr>
          <p:cNvPr id="6" name="Содержимое 1"/>
          <p:cNvSpPr txBox="1">
            <a:spLocks/>
          </p:cNvSpPr>
          <p:nvPr/>
        </p:nvSpPr>
        <p:spPr bwMode="gray">
          <a:xfrm>
            <a:off x="428596" y="1928802"/>
            <a:ext cx="822960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Метод: «Здравствуй, друг»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настроить учащихся на позитивное изучение нового материала.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все учащиеся.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Время: </a:t>
            </a:r>
            <a:r>
              <a:rPr kumimoji="0" lang="ru-RU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мин.</a:t>
            </a:r>
          </a:p>
          <a:p>
            <a:pPr marR="0" lvl="0" algn="just" defTabSz="914400" rtl="0" eaLnBrk="1" fontAlgn="base" latinLnBrk="0" hangingPunct="1">
              <a:spcBef>
                <a:spcPts val="600"/>
              </a:spcBef>
              <a:spcAft>
                <a:spcPts val="600"/>
              </a:spcAft>
              <a:buClr>
                <a:srgbClr val="FE8C2E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Необходимые материалы: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высказывания на слайде презентации.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Проведение: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учащиеся встают около парт, поворачиваясь, друг к другу протягивают правую руку и начинают прикосновение рук с большого пальца, произнося при этом слова: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85720" y="928670"/>
            <a:ext cx="928694" cy="785818"/>
          </a:xfrm>
          <a:prstGeom prst="star1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3360" y="1928802"/>
            <a:ext cx="67866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Желаю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(большой)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успеха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(указательный)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большого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(средний)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 всем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(безымянный) 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везде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(мизинец).</a:t>
            </a: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Здравствуй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(вся ладонь).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4876" y="714356"/>
            <a:ext cx="338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00050" indent="-400050"/>
            <a:r>
              <a:rPr lang="ru-RU" b="1" dirty="0" smtClean="0">
                <a:solidFill>
                  <a:schemeClr val="bg1"/>
                </a:solidFill>
              </a:rPr>
              <a:t>Организационный момент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tools.lr-port.de/infografik/einschulung/styles/images/internation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0971" y="4143380"/>
            <a:ext cx="2604920" cy="260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8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</Template>
  <TotalTime>2321</TotalTime>
  <Words>2242</Words>
  <Application>Microsoft Office PowerPoint</Application>
  <PresentationFormat>Экран (4:3)</PresentationFormat>
  <Paragraphs>390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Тема18</vt:lpstr>
      <vt:lpstr>Активные методы обучения  в образовательном процессе</vt:lpstr>
      <vt:lpstr>Группы АМО</vt:lpstr>
      <vt:lpstr>АМ начала образовательного мероприятия </vt:lpstr>
      <vt:lpstr>АМ начала образовательного мероприятия </vt:lpstr>
      <vt:lpstr>АМ начала образовательного мероприятия </vt:lpstr>
      <vt:lpstr>АМ начала образовательного мероприятия </vt:lpstr>
      <vt:lpstr>Слайд 7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АМ начала образовательного мероприятия</vt:lpstr>
      <vt:lpstr>    АМ выяснения целей, ожиданий или опасений  </vt:lpstr>
      <vt:lpstr>    АМ выяснения целей, ожиданий или опасений  </vt:lpstr>
      <vt:lpstr>    АМ выяснения целей, ожиданий или опасений  </vt:lpstr>
      <vt:lpstr>    АМ выяснения целей, ожиданий или опасений  </vt:lpstr>
      <vt:lpstr>Слайд 21</vt:lpstr>
      <vt:lpstr>АМ презентации учебного материала </vt:lpstr>
      <vt:lpstr>АМ презентации учебного материала </vt:lpstr>
      <vt:lpstr>АМ презентации учебного материала </vt:lpstr>
      <vt:lpstr>АМ организации самостоятельной  работы над темой </vt:lpstr>
      <vt:lpstr>АМ релаксации </vt:lpstr>
      <vt:lpstr>АМ подведения итогов урока </vt:lpstr>
      <vt:lpstr>АМ подведения итогов урока </vt:lpstr>
      <vt:lpstr>АМ подведения итогов урока </vt:lpstr>
      <vt:lpstr>АМ подведения итогов урока </vt:lpstr>
      <vt:lpstr>АМ подведения итогов урока </vt:lpstr>
      <vt:lpstr>Эффекты АМО </vt:lpstr>
      <vt:lpstr>Эффекты АМО</vt:lpstr>
      <vt:lpstr>Эффекты АМО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Нина</cp:lastModifiedBy>
  <cp:revision>110</cp:revision>
  <dcterms:created xsi:type="dcterms:W3CDTF">2014-04-06T01:27:31Z</dcterms:created>
  <dcterms:modified xsi:type="dcterms:W3CDTF">2014-10-07T05:03:24Z</dcterms:modified>
</cp:coreProperties>
</file>