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57" r:id="rId4"/>
    <p:sldId id="263" r:id="rId5"/>
    <p:sldId id="262" r:id="rId6"/>
    <p:sldId id="277" r:id="rId7"/>
    <p:sldId id="269" r:id="rId8"/>
    <p:sldId id="270" r:id="rId9"/>
    <p:sldId id="271" r:id="rId10"/>
    <p:sldId id="272" r:id="rId11"/>
    <p:sldId id="274" r:id="rId12"/>
    <p:sldId id="273" r:id="rId13"/>
    <p:sldId id="275" r:id="rId14"/>
    <p:sldId id="267" r:id="rId15"/>
    <p:sldId id="276" r:id="rId16"/>
    <p:sldId id="285" r:id="rId17"/>
    <p:sldId id="266" r:id="rId18"/>
    <p:sldId id="280" r:id="rId19"/>
    <p:sldId id="281" r:id="rId20"/>
    <p:sldId id="282" r:id="rId21"/>
    <p:sldId id="283" r:id="rId22"/>
    <p:sldId id="284" r:id="rId23"/>
    <p:sldId id="278" r:id="rId24"/>
    <p:sldId id="279" r:id="rId25"/>
    <p:sldId id="286" r:id="rId26"/>
    <p:sldId id="287" r:id="rId27"/>
    <p:sldId id="265" r:id="rId28"/>
    <p:sldId id="288" r:id="rId29"/>
    <p:sldId id="289" r:id="rId30"/>
    <p:sldId id="290" r:id="rId31"/>
    <p:sldId id="291" r:id="rId32"/>
    <p:sldId id="292" r:id="rId33"/>
    <p:sldId id="293" r:id="rId34"/>
    <p:sldId id="295" r:id="rId35"/>
    <p:sldId id="296" r:id="rId36"/>
    <p:sldId id="297" r:id="rId37"/>
    <p:sldId id="29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367BD6A1-598A-44C9-A2F4-AEB81E65985A}">
          <p14:sldIdLst>
            <p14:sldId id="258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8CD9BF8-A8AB-4682-94A7-DD168B37E027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C3E45DE-3193-4393-BB04-7FFBB4801C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7.jpeg"/><Relationship Id="rId7" Type="http://schemas.openxmlformats.org/officeDocument/2006/relationships/slide" Target="slide2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10" Type="http://schemas.openxmlformats.org/officeDocument/2006/relationships/image" Target="../media/image25.png"/><Relationship Id="rId4" Type="http://schemas.openxmlformats.org/officeDocument/2006/relationships/image" Target="../media/image20.gif"/><Relationship Id="rId9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1.png"/><Relationship Id="rId7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jpeg"/><Relationship Id="rId11" Type="http://schemas.openxmlformats.org/officeDocument/2006/relationships/image" Target="../media/image39.jpeg"/><Relationship Id="rId5" Type="http://schemas.openxmlformats.org/officeDocument/2006/relationships/image" Target="../media/image34.jpeg"/><Relationship Id="rId10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4.xml"/><Relationship Id="rId7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9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1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gif"/><Relationship Id="rId10" Type="http://schemas.openxmlformats.org/officeDocument/2006/relationships/image" Target="../media/image57.png"/><Relationship Id="rId4" Type="http://schemas.openxmlformats.org/officeDocument/2006/relationships/image" Target="../media/image51.gif"/><Relationship Id="rId9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jpeg"/><Relationship Id="rId7" Type="http://schemas.openxmlformats.org/officeDocument/2006/relationships/slide" Target="slide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7.jpeg"/><Relationship Id="rId7" Type="http://schemas.openxmlformats.org/officeDocument/2006/relationships/slide" Target="slide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0.gif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8.gif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20.gif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J:\АТТЕСТАЦИЯ 11\картинки к уроку\п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65" y="472278"/>
            <a:ext cx="2520280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fotoramochki.com/vignette/vignette_2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41" t="5630" r="5551" b="4108"/>
          <a:stretch/>
        </p:blipFill>
        <p:spPr bwMode="auto">
          <a:xfrm>
            <a:off x="539552" y="2637"/>
            <a:ext cx="6274398" cy="4876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archives.maillist.ru/1059/933257/3201953_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29" b="5934"/>
          <a:stretch/>
        </p:blipFill>
        <p:spPr bwMode="auto">
          <a:xfrm>
            <a:off x="-9465" y="-99392"/>
            <a:ext cx="9153465" cy="6994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J:\АТТЕСТАЦИЯ 11\картинки к уроку\п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71" y="4479078"/>
            <a:ext cx="1224136" cy="3702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:\к 5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519" y="-99391"/>
            <a:ext cx="2132041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51224" y="235063"/>
            <a:ext cx="55837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Детективное </a:t>
            </a:r>
          </a:p>
          <a:p>
            <a:pPr algn="ctr"/>
            <a:r>
              <a:rPr lang="ru-RU" sz="4800" b="1" cap="all" spc="0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агентство</a:t>
            </a:r>
            <a:endParaRPr lang="ru-RU" sz="48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37689" y="1788438"/>
            <a:ext cx="506801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anose="02010803020104030203" pitchFamily="2" charset="-79"/>
              </a:rPr>
              <a:t>«</a:t>
            </a:r>
            <a:r>
              <a:rPr lang="ru-RU" sz="66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anose="02010803020104030203" pitchFamily="2" charset="-79"/>
              </a:rPr>
              <a:t>СМаЙЛ</a:t>
            </a:r>
            <a:r>
              <a:rPr lang="ru-RU" sz="66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anose="02010803020104030203" pitchFamily="2" charset="-79"/>
              </a:rPr>
              <a:t>»</a:t>
            </a:r>
            <a:endParaRPr lang="ru-RU" sz="66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haroni" panose="02010803020104030203" pitchFamily="2" charset="-79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3" y="-99392"/>
            <a:ext cx="8244408" cy="705678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3625601" y="1145321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2869356" y="927946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http://fotoramochki.com/vignette/vignette_2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41" t="5630" r="5551" b="4108"/>
          <a:stretch/>
        </p:blipFill>
        <p:spPr bwMode="auto">
          <a:xfrm>
            <a:off x="733500" y="-142900"/>
            <a:ext cx="8410500" cy="50995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-123548" y="4569691"/>
            <a:ext cx="2568097" cy="2338390"/>
            <a:chOff x="4139952" y="4477207"/>
            <a:chExt cx="2597010" cy="237626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4826389" y="4830624"/>
              <a:ext cx="1224136" cy="920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Picture 10" descr="http://blog-comp.ru/wp-content/uploads/2013/01/56756865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4477207"/>
              <a:ext cx="2597010" cy="237626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Прямоугольник 20"/>
          <p:cNvSpPr/>
          <p:nvPr/>
        </p:nvSpPr>
        <p:spPr>
          <a:xfrm>
            <a:off x="1937689" y="1656013"/>
            <a:ext cx="66638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haroni" panose="02010803020104030203" pitchFamily="2" charset="-79"/>
              </a:rPr>
              <a:t>Детективное агентство</a:t>
            </a:r>
            <a:endParaRPr lang="ru-RU" sz="4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35633" y="3160372"/>
            <a:ext cx="506801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Top">
              <a:avLst/>
            </a:prstTxWarp>
            <a:spAutoFit/>
          </a:bodyPr>
          <a:lstStyle/>
          <a:p>
            <a:pPr algn="ctr"/>
            <a:r>
              <a:rPr lang="ru-RU" sz="8000" b="1" dirty="0" smtClean="0">
                <a:ln w="381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haroni" panose="02010803020104030203" pitchFamily="2" charset="-79"/>
              </a:rPr>
              <a:t>«СМАЙЛ»</a:t>
            </a:r>
            <a:endParaRPr lang="ru-RU" sz="8000" b="1" dirty="0">
              <a:ln w="381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pic>
        <p:nvPicPr>
          <p:cNvPr id="24" name="Picture 2" descr="J:\к 5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74335" y="-142900"/>
            <a:ext cx="2569665" cy="2516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8573700" y="6129731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7734757" y="6144349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7671193" y="5431482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6797768" y="5581256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6378298" y="4910656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5403360" y="4940367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2624756" y="296380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04796">
            <a:off x="1651938" y="-79573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2285984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«Гимназия № 8» г.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Ангарск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Автор: Чугуевская Нина Александровна учитель информатики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3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1500174"/>
            <a:ext cx="821537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сторона, передающая информацию?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428728" y="2571744"/>
          <a:ext cx="609600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857226" y="3786190"/>
          <a:ext cx="750099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1500174"/>
            <a:ext cx="821537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сторона передающая информацию?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428728" y="2571744"/>
          <a:ext cx="609600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т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ч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857226" y="3786190"/>
          <a:ext cx="750099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ф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ц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1500174"/>
            <a:ext cx="821537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сторона, принимающая информацию?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428728" y="2571744"/>
          <a:ext cx="609600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857226" y="3786190"/>
          <a:ext cx="750099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1500174"/>
            <a:ext cx="821537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сторона, принимающая информацию?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428728" y="2571744"/>
          <a:ext cx="609600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928694"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п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ё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к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57226" y="3786190"/>
          <a:ext cx="750099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ф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о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р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err="1" smtClean="0"/>
                        <a:t>ц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 flipH="1">
            <a:off x="5715008" y="4429132"/>
            <a:ext cx="2531905" cy="1714488"/>
          </a:xfrm>
          <a:prstGeom prst="rect">
            <a:avLst/>
          </a:prstGeom>
          <a:noFill/>
        </p:spPr>
      </p:pic>
      <p:grpSp>
        <p:nvGrpSpPr>
          <p:cNvPr id="3" name="Группа 8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9" name="Группа 2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Скругленный прямоугольник 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1428728" y="1714488"/>
            <a:ext cx="60115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Проверка </a:t>
            </a:r>
          </a:p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домашнего задания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3357562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Рабочая тетрадь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страница 50  № 74, 75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 flipH="1">
            <a:off x="5786446" y="4643446"/>
            <a:ext cx="2109915" cy="1428736"/>
          </a:xfrm>
          <a:prstGeom prst="rect">
            <a:avLst/>
          </a:prstGeom>
          <a:noFill/>
        </p:spPr>
      </p:pic>
      <p:grpSp>
        <p:nvGrpSpPr>
          <p:cNvPr id="3" name="Группа 8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9" name="Группа 2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Скругленный прямоугольник 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1571604" y="1785926"/>
            <a:ext cx="614944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Оценивание работы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2714620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Все правильно – 7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1 - 4 ошибки – 6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Больше 3 ошибок – 0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57174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143248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86190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далее 14">
            <a:hlinkClick r:id="rId7" action="ppaction://hlinksldjump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65" name="Прямоугольник 64"/>
          <p:cNvSpPr/>
          <p:nvPr/>
        </p:nvSpPr>
        <p:spPr>
          <a:xfrm>
            <a:off x="714348" y="1571612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Каждому термину, указанному в левой колонке, поставьте в соответствие его описание.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785787" y="2571745"/>
          <a:ext cx="7643866" cy="34301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43139"/>
                <a:gridCol w="1357322"/>
                <a:gridCol w="4143405"/>
              </a:tblGrid>
              <a:tr h="500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Компакт</a:t>
                      </a:r>
                      <a:r>
                        <a:rPr lang="ru-RU" sz="20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диски</a:t>
                      </a:r>
                      <a:endParaRPr lang="ru-RU" sz="20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Любой материальный объект, используемый для фиксации и хранения на нём информации.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6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Интернет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Один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из самых распространённых носителей информации с давних времён до наших дней.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Костёр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Самое современное средство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получения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информации.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Телевизор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Компьютерное устройство для хранения информации.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4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Информационный носитель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В давние времена его дым использовался для передачи важной информации.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Бумага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Приёмник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информации имеющийся в каждом доме.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164" marR="611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Скругленный прямоугольник 16">
            <a:hlinkClick r:id="rId5" action="ppaction://hlinksldjump"/>
          </p:cNvPr>
          <p:cNvSpPr/>
          <p:nvPr/>
        </p:nvSpPr>
        <p:spPr>
          <a:xfrm>
            <a:off x="2357422" y="6215082"/>
            <a:ext cx="4357718" cy="500066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Проверка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785786" y="2928934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785786" y="292893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785786" y="3929066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785786" y="392906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857496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071942"/>
            <a:ext cx="416262" cy="393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785786" y="4929198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Кольцо 53"/>
          <p:cNvSpPr/>
          <p:nvPr/>
        </p:nvSpPr>
        <p:spPr>
          <a:xfrm>
            <a:off x="785786" y="492919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5072074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4786314" y="2928934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4786314" y="292893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3143248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786314" y="3929066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786314" y="392906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4071942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86314" y="4929198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Кольцо 62"/>
          <p:cNvSpPr/>
          <p:nvPr/>
        </p:nvSpPr>
        <p:spPr>
          <a:xfrm>
            <a:off x="4786314" y="492919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5072074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714488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Любой материальный объект, используемый для фиксации и хранения на нём информации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4714876" y="3000372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4714876" y="300037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785786" y="4000504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785786" y="400050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3071810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068045"/>
            <a:ext cx="487700" cy="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785786" y="5000636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Кольцо 53"/>
          <p:cNvSpPr/>
          <p:nvPr/>
        </p:nvSpPr>
        <p:spPr>
          <a:xfrm>
            <a:off x="785786" y="500063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5072074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785786" y="3000372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85786" y="300037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143248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786314" y="4000504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786314" y="400050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4071942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86314" y="5000636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Кольцо 62"/>
          <p:cNvSpPr/>
          <p:nvPr/>
        </p:nvSpPr>
        <p:spPr>
          <a:xfrm>
            <a:off x="4786314" y="500063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072074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85736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Компьютерное устройство для хранения информации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4714876" y="4143380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4714876" y="414338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714348" y="4143380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714348" y="414338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071942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210920"/>
            <a:ext cx="487700" cy="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714348" y="5143512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Кольцо 53"/>
          <p:cNvSpPr/>
          <p:nvPr/>
        </p:nvSpPr>
        <p:spPr>
          <a:xfrm>
            <a:off x="714348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214950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714348" y="3214686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14348" y="321468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357562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643438" y="3143248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643438" y="314324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214686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14876" y="5143512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Кольцо 62"/>
          <p:cNvSpPr/>
          <p:nvPr/>
        </p:nvSpPr>
        <p:spPr>
          <a:xfrm>
            <a:off x="4714876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214950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85736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Самое современное средство 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получения информации</a:t>
            </a:r>
            <a:endParaRPr lang="ru-RU" sz="32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http://fotoramochki.com/vignette/vignette_2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41" t="5630" r="5551" b="4108"/>
          <a:stretch/>
        </p:blipFill>
        <p:spPr bwMode="auto">
          <a:xfrm>
            <a:off x="3714744" y="214291"/>
            <a:ext cx="5000660" cy="1857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4214810" y="1071546"/>
            <a:ext cx="421484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1214422"/>
            <a:ext cx="23022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Arial Black" pitchFamily="34" charset="0"/>
              </a:rPr>
              <a:t>Дело № 8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2571744"/>
            <a:ext cx="620394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«Пропавшая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урока»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1480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нина\Desktop\АТТЕСТАЦИЯ 11\аттестация 2013 год 21.10.2013\урок Чугуевская\мой урок\картинки к уроку\к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786322"/>
            <a:ext cx="2257397" cy="1665109"/>
          </a:xfrm>
          <a:prstGeom prst="rect">
            <a:avLst/>
          </a:prstGeom>
          <a:noFill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73269">
            <a:off x="5920168" y="5419144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12911">
            <a:off x="5080260" y="5663640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79519">
            <a:off x="4723829" y="6319687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31129">
            <a:off x="6717264" y="5841003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48390">
            <a:off x="5736909" y="6060830"/>
            <a:ext cx="571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0"/>
            <a:ext cx="2428875" cy="24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565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714348" y="4071942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714348" y="407194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4643438" y="4071942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4657542" y="407194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00050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139482"/>
            <a:ext cx="487700" cy="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714348" y="5072074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Кольцо 53"/>
          <p:cNvSpPr/>
          <p:nvPr/>
        </p:nvSpPr>
        <p:spPr>
          <a:xfrm>
            <a:off x="714348" y="507207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143512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714348" y="3143248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14348" y="314324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357562"/>
            <a:ext cx="385760" cy="3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643438" y="3071810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643438" y="307181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143248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14876" y="5072074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Кольцо 62"/>
          <p:cNvSpPr/>
          <p:nvPr/>
        </p:nvSpPr>
        <p:spPr>
          <a:xfrm>
            <a:off x="4714876" y="5072074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143512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85736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Один из самых распространённых носителей информации с давних времён до наших дней 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785786" y="5143512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785786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785786" y="4143380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785786" y="414338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507207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210920"/>
            <a:ext cx="487700" cy="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4714876" y="4143380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Кольцо 53"/>
          <p:cNvSpPr/>
          <p:nvPr/>
        </p:nvSpPr>
        <p:spPr>
          <a:xfrm>
            <a:off x="4714876" y="414338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4214818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785786" y="3214686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85786" y="321468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357562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714876" y="3143248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714876" y="314324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3214686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86314" y="5143512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Кольцо 62"/>
          <p:cNvSpPr/>
          <p:nvPr/>
        </p:nvSpPr>
        <p:spPr>
          <a:xfrm>
            <a:off x="4786314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5214950"/>
            <a:ext cx="457198" cy="45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857364"/>
            <a:ext cx="771530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В давние времена его дым использовался для передачи важной информации</a:t>
            </a:r>
            <a:endParaRPr lang="ru-RU" sz="32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14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2 след</a:t>
                </a:r>
              </a:p>
            </p:txBody>
          </p:sp>
        </p:grpSp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571472" y="428604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Очная ставка</a:t>
            </a:r>
            <a:endParaRPr lang="ru-RU" sz="2400" b="1" dirty="0"/>
          </a:p>
        </p:txBody>
      </p:sp>
      <p:pic>
        <p:nvPicPr>
          <p:cNvPr id="19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786050" y="428604"/>
            <a:ext cx="1054975" cy="714380"/>
          </a:xfrm>
          <a:prstGeom prst="rect">
            <a:avLst/>
          </a:prstGeom>
          <a:noFill/>
        </p:spPr>
      </p:pic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4714876" y="5143512"/>
            <a:ext cx="3600000" cy="71438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Телевизор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8" name="Кольцо 47"/>
          <p:cNvSpPr/>
          <p:nvPr/>
        </p:nvSpPr>
        <p:spPr>
          <a:xfrm>
            <a:off x="4714876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скругленными противолежащими углами 48"/>
          <p:cNvSpPr/>
          <p:nvPr/>
        </p:nvSpPr>
        <p:spPr>
          <a:xfrm>
            <a:off x="785786" y="4143380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Кольцо 49"/>
          <p:cNvSpPr/>
          <p:nvPr/>
        </p:nvSpPr>
        <p:spPr>
          <a:xfrm>
            <a:off x="785786" y="4143380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51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5000636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143380"/>
            <a:ext cx="559138" cy="52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785786" y="5143512"/>
            <a:ext cx="3600000" cy="7128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Костёр</a:t>
            </a:r>
            <a:endParaRPr lang="ru-RU" sz="2000" b="1" dirty="0"/>
          </a:p>
        </p:txBody>
      </p:sp>
      <p:sp>
        <p:nvSpPr>
          <p:cNvPr id="54" name="Кольцо 53"/>
          <p:cNvSpPr/>
          <p:nvPr/>
        </p:nvSpPr>
        <p:spPr>
          <a:xfrm>
            <a:off x="785786" y="514351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143512"/>
            <a:ext cx="528636" cy="52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рямоугольник с двумя скругленными противолежащими углами 55"/>
          <p:cNvSpPr/>
          <p:nvPr/>
        </p:nvSpPr>
        <p:spPr>
          <a:xfrm>
            <a:off x="785786" y="3214686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носитель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Кольцо 56"/>
          <p:cNvSpPr/>
          <p:nvPr/>
        </p:nvSpPr>
        <p:spPr>
          <a:xfrm>
            <a:off x="785786" y="3214686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286124"/>
            <a:ext cx="528636" cy="52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с двумя скругленными противолежащими углами 58"/>
          <p:cNvSpPr/>
          <p:nvPr/>
        </p:nvSpPr>
        <p:spPr>
          <a:xfrm>
            <a:off x="4714876" y="3143248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Компакт - диски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Кольцо 59"/>
          <p:cNvSpPr/>
          <p:nvPr/>
        </p:nvSpPr>
        <p:spPr>
          <a:xfrm>
            <a:off x="4714876" y="3143248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1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143248"/>
            <a:ext cx="528636" cy="52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с двумя скругленными противолежащими углами 61"/>
          <p:cNvSpPr/>
          <p:nvPr/>
        </p:nvSpPr>
        <p:spPr>
          <a:xfrm>
            <a:off x="4714876" y="4071942"/>
            <a:ext cx="3600000" cy="720000"/>
          </a:xfrm>
          <a:prstGeom prst="round2DiagRect">
            <a:avLst/>
          </a:prstGeom>
          <a:solidFill>
            <a:srgbClr val="7030A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Интернет</a:t>
            </a:r>
            <a:endParaRPr lang="ru-RU" sz="2000" b="1" dirty="0"/>
          </a:p>
        </p:txBody>
      </p:sp>
      <p:sp>
        <p:nvSpPr>
          <p:cNvPr id="63" name="Кольцо 62"/>
          <p:cNvSpPr/>
          <p:nvPr/>
        </p:nvSpPr>
        <p:spPr>
          <a:xfrm>
            <a:off x="4714876" y="4071942"/>
            <a:ext cx="684549" cy="642942"/>
          </a:xfrm>
          <a:prstGeom prst="donu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071942"/>
            <a:ext cx="528636" cy="52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642910" y="1857364"/>
            <a:ext cx="771530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Приёмник информации имеющийся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в каждом доме </a:t>
            </a:r>
            <a:endParaRPr lang="ru-RU" sz="32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нина\Desktop\код\картинки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3076" name="Picture 4" descr="C:\Users\нина\Desktop\код\картинки\3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57166"/>
            <a:ext cx="5214974" cy="7000924"/>
          </a:xfrm>
          <a:prstGeom prst="rect">
            <a:avLst/>
          </a:prstGeom>
          <a:noFill/>
        </p:spPr>
      </p:pic>
      <p:pic>
        <p:nvPicPr>
          <p:cNvPr id="16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00100" y="5095881"/>
            <a:ext cx="1762119" cy="17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6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72000" y="1098760"/>
              <a:ext cx="3278463" cy="6477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Раскрытие шпионов</a:t>
              </a:r>
            </a:p>
          </p:txBody>
        </p:sp>
      </p:grpSp>
      <p:sp>
        <p:nvSpPr>
          <p:cNvPr id="29" name="Скругленный прямоугольник 28"/>
          <p:cNvSpPr/>
          <p:nvPr/>
        </p:nvSpPr>
        <p:spPr>
          <a:xfrm>
            <a:off x="6500826" y="3143248"/>
            <a:ext cx="2428892" cy="371475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 descr="C:\Users\нина\Desktop\АТТЕСТАЦИЯ 11\аттестация 2013 год 21.10.2013\урок Чугуевская\мой урок\картинки к уроку\у 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571612"/>
            <a:ext cx="3205988" cy="2214578"/>
          </a:xfrm>
          <a:prstGeom prst="rect">
            <a:avLst/>
          </a:prstGeom>
          <a:noFill/>
        </p:spPr>
      </p:pic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6715140" y="3571876"/>
            <a:ext cx="2000264" cy="71438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Пуск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8657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095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143900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8657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095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143900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0095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143900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3" name="Группа 42"/>
          <p:cNvGrpSpPr/>
          <p:nvPr/>
        </p:nvGrpSpPr>
        <p:grpSpPr>
          <a:xfrm>
            <a:off x="500034" y="1785926"/>
            <a:ext cx="926104" cy="919350"/>
            <a:chOff x="0" y="2000240"/>
            <a:chExt cx="1857356" cy="1500198"/>
          </a:xfrm>
        </p:grpSpPr>
        <p:sp>
          <p:nvSpPr>
            <p:cNvPr id="41" name="Скругленный прямоугольник 40">
              <a:hlinkClick r:id="rId8" action="ppaction://hlinksldjump"/>
            </p:cNvPr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43273" y="2349958"/>
              <a:ext cx="1576004" cy="8537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2800" b="1" dirty="0" smtClean="0"/>
                <a:t>745</a:t>
              </a:r>
              <a:endParaRPr lang="ru-RU" sz="2800" b="1" dirty="0"/>
            </a:p>
          </p:txBody>
        </p:sp>
      </p:grpSp>
      <p:grpSp>
        <p:nvGrpSpPr>
          <p:cNvPr id="4" name="Группа 43"/>
          <p:cNvGrpSpPr/>
          <p:nvPr/>
        </p:nvGrpSpPr>
        <p:grpSpPr>
          <a:xfrm>
            <a:off x="500035" y="3000372"/>
            <a:ext cx="931281" cy="853682"/>
            <a:chOff x="0" y="2000240"/>
            <a:chExt cx="1857356" cy="1500198"/>
          </a:xfrm>
        </p:grpSpPr>
        <p:sp>
          <p:nvSpPr>
            <p:cNvPr id="45" name="Скругленный прямоугольник 44">
              <a:hlinkClick r:id="rId9" action="ppaction://hlinksldjump"/>
            </p:cNvPr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42475" y="2376860"/>
              <a:ext cx="1567193" cy="91946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2800" b="1" dirty="0" smtClean="0"/>
                <a:t>286</a:t>
              </a:r>
              <a:endParaRPr lang="ru-RU" sz="2800" b="1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678657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0095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143900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78657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50095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143900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78657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50095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143900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786578" y="571369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859319" y="5698497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0281" y="5064138"/>
            <a:ext cx="5175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5170" y="5064138"/>
            <a:ext cx="5175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2228" y="5705758"/>
            <a:ext cx="5175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2227" y="4484697"/>
            <a:ext cx="51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1718" y="5064138"/>
            <a:ext cx="526765" cy="45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6870481" y="5046973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564969" y="5046972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587174" y="4484698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573699" y="5699752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8216641" y="5039037"/>
            <a:ext cx="3545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8" grpId="0"/>
      <p:bldP spid="59" grpId="0"/>
      <p:bldP spid="60" grpId="0"/>
      <p:bldP spid="61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4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Скругленный прямоугольник 14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429288" y="1142971"/>
              <a:ext cx="1654171" cy="618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Дело № 8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214546" y="2428868"/>
            <a:ext cx="548579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урока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1480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428875" cy="2428875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500034" y="3857628"/>
            <a:ext cx="8103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/>
              <a:t>12,16,5,10,18,16,3,1,15,10,6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4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Скругленный прямоугольник 14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429288" y="1142971"/>
              <a:ext cx="1654171" cy="618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Дело № 1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786050" y="2357430"/>
            <a:ext cx="33954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урока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1480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0"/>
            <a:ext cx="2428875" cy="24288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00100" y="3214686"/>
            <a:ext cx="7572428" cy="212365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Кодирование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информации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4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Скругленный прямоугольник 14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429288" y="1142971"/>
              <a:ext cx="1654171" cy="618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Дело № 8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714480" y="2428868"/>
            <a:ext cx="35766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Цели урока: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1480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0"/>
            <a:ext cx="2428875" cy="24288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00100" y="3214686"/>
            <a:ext cx="7572428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Познакомиться …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4286256"/>
            <a:ext cx="44903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Научиться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928662" y="1643050"/>
            <a:ext cx="5072083" cy="1143011"/>
          </a:xfrm>
          <a:prstGeom prst="homePlate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Информация может поступать </a:t>
            </a:r>
            <a:b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источника к приёмнику </a:t>
            </a:r>
            <a:b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помощью  различных сигналов.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1785919" y="3000373"/>
            <a:ext cx="5929353" cy="1428760"/>
          </a:xfrm>
          <a:prstGeom prst="homePlate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Чтобы произошла передача информации, приёмник информации должен не только получить сигнал,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расшифровать его.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2786050" y="5000636"/>
            <a:ext cx="5715040" cy="1285894"/>
          </a:xfrm>
          <a:prstGeom prst="homePlate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Необходимо заранее договариваться, как понимать те или иные сигналы, другими словами,  требуется разработка кода.</a:t>
            </a:r>
          </a:p>
        </p:txBody>
      </p:sp>
      <p:pic>
        <p:nvPicPr>
          <p:cNvPr id="19" name="Picture 2" descr="http://chudetstvo.ru/foto/albums/userpics/10002/www_chudetstvo_ru_vypusknoj_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428736"/>
            <a:ext cx="1428743" cy="142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http://www.znaikak.ru/design/pic/visred/82486119_91863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4500563"/>
            <a:ext cx="22145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1928802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Код </a:t>
            </a:r>
            <a:r>
              <a:rPr lang="ru-RU" altLang="ru-RU" sz="32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это система условных знаков для представления информации.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1604" y="3214686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Кодирование</a:t>
            </a:r>
            <a:r>
              <a:rPr lang="ru-RU" altLang="ru-RU" sz="32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это представление информации с помощью некоторого кода.</a:t>
            </a:r>
          </a:p>
        </p:txBody>
      </p:sp>
      <p:pic>
        <p:nvPicPr>
          <p:cNvPr id="22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1"/>
            <a:ext cx="1643074" cy="1643074"/>
          </a:xfrm>
          <a:prstGeom prst="rect">
            <a:avLst/>
          </a:prstGeom>
          <a:noFill/>
        </p:spPr>
      </p:pic>
      <p:sp>
        <p:nvSpPr>
          <p:cNvPr id="23" name="Овал 22"/>
          <p:cNvSpPr/>
          <p:nvPr/>
        </p:nvSpPr>
        <p:spPr>
          <a:xfrm>
            <a:off x="285720" y="2714620"/>
            <a:ext cx="1000125" cy="100012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4" name="Picture 8" descr="http://img-fotki.yandex.ru/get/5101/logograd.28/0_378e0_15aea9a6_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78627">
            <a:off x="904728" y="5024600"/>
            <a:ext cx="759758" cy="96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http://img-fotki.yandex.ru/get/5101/logograd.28/0_37a6c_7d58fcd9_L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786322"/>
            <a:ext cx="696091" cy="96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2" descr="http://kolovrat7520.ru/wp-content/uploads/2012/05/0_38216_f0d529b5_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2302">
            <a:off x="3049933" y="5428159"/>
            <a:ext cx="700336" cy="96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6" descr="http://img.vl.ru/i/catalog/add_images/6852/comp_86569_big_3b38442abc509918c1f6719cef8f478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4366" y="4782901"/>
            <a:ext cx="1706272" cy="150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8" descr="http://shevchenko4a.org.ua/wp-content/uploads/2012/10/1301661928_timetabl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62995" y="4734433"/>
            <a:ext cx="1623505" cy="162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42910" y="1857364"/>
            <a:ext cx="76434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Способы кодирования информации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48970">
            <a:off x="858381" y="2610805"/>
            <a:ext cx="1966898" cy="2513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3" descr="D:\Личные_документы\Елена\Школа_информатика\Школа_3\уроки\кодир_декодирование\кодир_декодир\zjm8gf6rwy4ex7n0qui2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2786058"/>
            <a:ext cx="1365250" cy="13811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3" name="Picture 7" descr="D:\Личные_документы\Елена\Школа_информатика\Школа_3\уроки\кодир_декодирование\кодир_декодир\znaki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3214686"/>
            <a:ext cx="2085975" cy="14303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4" name="Picture 33" descr="http://www.hr-portal.ru/files/imagecache/full800x600/mini/per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4714884"/>
            <a:ext cx="29384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214678" y="2500306"/>
          <a:ext cx="2324088" cy="1653008"/>
        </p:xfrm>
        <a:graphic>
          <a:graphicData uri="http://schemas.openxmlformats.org/presentationml/2006/ole">
            <p:oleObj spid="_x0000_s1026" name="Фотография Photo Editor" r:id="rId9" imgW="4219048" imgH="3000000" progId="">
              <p:embed/>
            </p:oleObj>
          </a:graphicData>
        </a:graphic>
      </p:graphicFrame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0" cstate="print">
            <a:lum contrast="24000"/>
          </a:blip>
          <a:srcRect/>
          <a:stretch>
            <a:fillRect/>
          </a:stretch>
        </p:blipFill>
        <p:spPr bwMode="auto">
          <a:xfrm>
            <a:off x="3214678" y="4286256"/>
            <a:ext cx="2463533" cy="5800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" name="Picture 4" descr="D:\Личные_документы\Елена\Школа_информатика\Школа_3\уроки\кодир_декодирование\кодир_декодир\7775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02" y="5072074"/>
            <a:ext cx="2071681" cy="138112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785786" y="1857364"/>
            <a:ext cx="7858180" cy="44291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3714744" y="214291"/>
            <a:ext cx="5000660" cy="1357321"/>
            <a:chOff x="3714744" y="214291"/>
            <a:chExt cx="5000660" cy="1857387"/>
          </a:xfrm>
        </p:grpSpPr>
        <p:pic>
          <p:nvPicPr>
            <p:cNvPr id="12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357686" y="1191862"/>
              <a:ext cx="3939285" cy="6317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Проверка наблюдательности</a:t>
              </a:r>
            </a:p>
          </p:txBody>
        </p:sp>
      </p:grpSp>
      <p:pic>
        <p:nvPicPr>
          <p:cNvPr id="1026" name="Picture 2" descr="F:\шкат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214554"/>
            <a:ext cx="2131207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F:\чемодан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214554"/>
            <a:ext cx="2143140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F:\сун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811" r="3149" b="12598"/>
          <a:stretch>
            <a:fillRect/>
          </a:stretch>
        </p:blipFill>
        <p:spPr bwMode="auto">
          <a:xfrm>
            <a:off x="6143636" y="2214554"/>
            <a:ext cx="2124000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 descr="F:\сейф 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4286256"/>
            <a:ext cx="2143140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F:\портфель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4357694"/>
            <a:ext cx="2143140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4" name="Picture 10" descr="C:\Users\нина\Desktop\код\картинки\35.jpe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14744" y="4357694"/>
            <a:ext cx="2143140" cy="18097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3565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3571868" y="1714488"/>
            <a:ext cx="5286382" cy="1428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Луи Брайль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придумал способ представления информации для слепых.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Проводя пальцами по выступам, незрячие люди различают буквы и могут читать.</a:t>
            </a:r>
          </a:p>
        </p:txBody>
      </p:sp>
      <p:pic>
        <p:nvPicPr>
          <p:cNvPr id="16" name="Picture 6" descr="http://www.infoescola.com/wp-content/uploads/2009/09/braille-louis-338x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2844824" cy="2942866"/>
          </a:xfrm>
          <a:prstGeom prst="rect">
            <a:avLst/>
          </a:prstGeom>
          <a:noFill/>
        </p:spPr>
      </p:pic>
      <p:pic>
        <p:nvPicPr>
          <p:cNvPr id="19" name="Picture 2" descr="http://www.editthis.info/images/psy3242/4/46/Braillealphab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71876"/>
            <a:ext cx="2719388" cy="264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8" descr="http://trendsblog.ru/wp-content/uploads/2012/09/b142cmg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643314"/>
            <a:ext cx="3357562" cy="251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0" descr="http://www.braille.su/images/menu/menu_books/book03mi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0" y="4143375"/>
            <a:ext cx="25273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357290" y="1785926"/>
            <a:ext cx="64059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Примеры кодирования информации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1928794" y="3786190"/>
            <a:ext cx="5357824" cy="1000120"/>
          </a:xfrm>
          <a:prstGeom prst="homePlate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Графический (рисунки, значки)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857224" y="2500306"/>
            <a:ext cx="5429288" cy="1000130"/>
          </a:xfrm>
          <a:prstGeom prst="homePlate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Числовой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Пятиугольник 23"/>
          <p:cNvSpPr/>
          <p:nvPr/>
        </p:nvSpPr>
        <p:spPr>
          <a:xfrm>
            <a:off x="2786050" y="5072074"/>
            <a:ext cx="5429288" cy="1000132"/>
          </a:xfrm>
          <a:prstGeom prst="homePlate">
            <a:avLst/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Символьный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5" name="Прямоугольник 9"/>
          <p:cNvPicPr>
            <a:picLocks noChangeArrowheads="1"/>
          </p:cNvPicPr>
          <p:nvPr/>
        </p:nvPicPr>
        <p:blipFill>
          <a:blip r:embed="rId4" cstate="print"/>
          <a:srcRect l="29032" t="33963" r="31378" b="23584"/>
          <a:stretch>
            <a:fillRect/>
          </a:stretch>
        </p:blipFill>
        <p:spPr bwMode="auto">
          <a:xfrm>
            <a:off x="428596" y="4286256"/>
            <a:ext cx="1071570" cy="1071570"/>
          </a:xfrm>
          <a:prstGeom prst="rect">
            <a:avLst/>
          </a:prstGeom>
          <a:noFill/>
        </p:spPr>
      </p:pic>
      <p:pic>
        <p:nvPicPr>
          <p:cNvPr id="26" name="Прямоугольник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638" y="4645025"/>
            <a:ext cx="2768600" cy="181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pic>
        <p:nvPicPr>
          <p:cNvPr id="16" name="Picture 2" descr="D:\Личные_документы\Елена\Школа_информатика\Школа_3\уроки\кодир_декодирование\кодир_декодир\practice1_clip_image0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643182"/>
            <a:ext cx="3071813" cy="385921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9" name="Picture 1" descr="D:\Личные_документы\Елена\Школа_информатика\Школа_3\уроки\кодир_декодирование\кодир_декодир\14_1_1[1].gif"/>
          <p:cNvPicPr>
            <a:picLocks noChangeAspect="1" noChangeArrowheads="1"/>
          </p:cNvPicPr>
          <p:nvPr/>
        </p:nvPicPr>
        <p:blipFill>
          <a:blip r:embed="rId5" cstate="print"/>
          <a:srcRect t="50742"/>
          <a:stretch>
            <a:fillRect/>
          </a:stretch>
        </p:blipFill>
        <p:spPr bwMode="auto">
          <a:xfrm>
            <a:off x="6429388" y="5286389"/>
            <a:ext cx="2017669" cy="10715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2571744"/>
            <a:ext cx="4286222" cy="21839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571472" y="1643050"/>
            <a:ext cx="8229600" cy="571504"/>
          </a:xfrm>
          <a:prstGeom prst="rect">
            <a:avLst/>
          </a:prstGeom>
        </p:spPr>
        <p:txBody>
          <a:bodyPr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Разнообразие кодов</a:t>
            </a:r>
          </a:p>
        </p:txBody>
      </p:sp>
      <p:pic>
        <p:nvPicPr>
          <p:cNvPr id="27" name="Picture 1" descr="D:\Личные_документы\Елена\Школа_информатика\Школа_3\уроки\кодир_декодирование\кодир_декодир\14_1_1[1].gif"/>
          <p:cNvPicPr>
            <a:picLocks noChangeAspect="1" noChangeArrowheads="1"/>
          </p:cNvPicPr>
          <p:nvPr/>
        </p:nvPicPr>
        <p:blipFill>
          <a:blip r:embed="rId5" cstate="print"/>
          <a:srcRect b="49258"/>
          <a:stretch>
            <a:fillRect/>
          </a:stretch>
        </p:blipFill>
        <p:spPr bwMode="auto">
          <a:xfrm>
            <a:off x="3786182" y="5286388"/>
            <a:ext cx="2160563" cy="114300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8" name="Скругленный прямоугольник 27"/>
          <p:cNvSpPr/>
          <p:nvPr/>
        </p:nvSpPr>
        <p:spPr>
          <a:xfrm>
            <a:off x="4643438" y="4929198"/>
            <a:ext cx="2714644" cy="2857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Флажковая азбука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14348" y="2214554"/>
            <a:ext cx="2928958" cy="21431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Семафорная азбука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572000" y="2214554"/>
            <a:ext cx="2714644" cy="2857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Азбука Морзе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31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66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pic>
        <p:nvPicPr>
          <p:cNvPr id="31" name="Picture 10" descr="http://www.bankospil.dk/images/e_email5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66"/>
            <a:ext cx="1714512" cy="1339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http://www.atlant.ru/comar/news_lenta/1C_Games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Овальная выноска 2"/>
          <p:cNvSpPr>
            <a:spLocks noChangeArrowheads="1"/>
          </p:cNvSpPr>
          <p:nvPr/>
        </p:nvSpPr>
        <p:spPr bwMode="auto">
          <a:xfrm>
            <a:off x="7239000" y="3581400"/>
            <a:ext cx="1905000" cy="1219200"/>
          </a:xfrm>
          <a:prstGeom prst="wedgeEllipseCallout">
            <a:avLst>
              <a:gd name="adj1" fmla="val -110028"/>
              <a:gd name="adj2" fmla="val -12309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ru-RU" b="1"/>
              <a:t>Капитан </a:t>
            </a:r>
          </a:p>
          <a:p>
            <a:pPr eaLnBrk="0" hangingPunct="0"/>
            <a:r>
              <a:rPr lang="ru-RU" b="1"/>
              <a:t>Врунгель</a:t>
            </a:r>
          </a:p>
        </p:txBody>
      </p:sp>
      <p:sp>
        <p:nvSpPr>
          <p:cNvPr id="23" name="Овальная выноска 3"/>
          <p:cNvSpPr>
            <a:spLocks noChangeArrowheads="1"/>
          </p:cNvSpPr>
          <p:nvPr/>
        </p:nvSpPr>
        <p:spPr bwMode="auto">
          <a:xfrm>
            <a:off x="0" y="4343400"/>
            <a:ext cx="2057400" cy="1219200"/>
          </a:xfrm>
          <a:prstGeom prst="wedgeEllipseCallout">
            <a:avLst>
              <a:gd name="adj1" fmla="val 69435"/>
              <a:gd name="adj2" fmla="val -22835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/>
              <a:t>Помощник </a:t>
            </a:r>
          </a:p>
          <a:p>
            <a:pPr algn="ctr" eaLnBrk="0" hangingPunct="0"/>
            <a:r>
              <a:rPr lang="ru-RU" b="1"/>
              <a:t>Лом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857224" y="4786322"/>
            <a:ext cx="7143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/>
              <a:t>РТ: </a:t>
            </a:r>
            <a:r>
              <a:rPr lang="ru-RU" sz="2400" b="1" dirty="0" smtClean="0"/>
              <a:t>№83 </a:t>
            </a:r>
            <a:r>
              <a:rPr lang="ru-RU" sz="2400" b="1" dirty="0"/>
              <a:t>(</a:t>
            </a:r>
            <a:r>
              <a:rPr lang="ru-RU" sz="2400" b="1" dirty="0" smtClean="0"/>
              <a:t>стр.56)</a:t>
            </a:r>
            <a:endParaRPr lang="ru-RU" sz="2400" b="1" dirty="0"/>
          </a:p>
          <a:p>
            <a:pPr algn="ctr" eaLnBrk="0" hangingPunct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Старший помощник Лом сдает экзамен капитану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Врунгелю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Помогите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ему прочитать слова…</a:t>
            </a:r>
          </a:p>
        </p:txBody>
      </p:sp>
      <p:pic>
        <p:nvPicPr>
          <p:cNvPr id="16" name="Picture 7" descr="http://www.animator.ru/film_img/mt_36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714488"/>
            <a:ext cx="3660783" cy="28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pic>
        <p:nvPicPr>
          <p:cNvPr id="18" name="Picture 5" descr="http://animashky.ru/flist/obist/10/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429000"/>
            <a:ext cx="19716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http://animashky.ru/flist/obprirod/8/8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43446"/>
            <a:ext cx="91440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864" y="1747854"/>
            <a:ext cx="738661" cy="92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11434" y="1671654"/>
            <a:ext cx="601515" cy="92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8556" y="1671654"/>
            <a:ext cx="747082" cy="86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5654" y="1671654"/>
            <a:ext cx="692945" cy="91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8464" y="1671654"/>
            <a:ext cx="738661" cy="92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97708" y="1595454"/>
            <a:ext cx="750691" cy="100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17454" y="1671654"/>
            <a:ext cx="692945" cy="91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1854" y="1519254"/>
            <a:ext cx="692945" cy="102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46800" y="1493854"/>
            <a:ext cx="635200" cy="105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12"/>
          <p:cNvSpPr>
            <a:spLocks noChangeArrowheads="1"/>
          </p:cNvSpPr>
          <p:nvPr/>
        </p:nvSpPr>
        <p:spPr bwMode="auto">
          <a:xfrm>
            <a:off x="662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0" name="Прямоугольник 13"/>
          <p:cNvSpPr>
            <a:spLocks noChangeArrowheads="1"/>
          </p:cNvSpPr>
          <p:nvPr/>
        </p:nvSpPr>
        <p:spPr bwMode="auto">
          <a:xfrm>
            <a:off x="1424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1" name="Прямоугольник 14"/>
          <p:cNvSpPr>
            <a:spLocks noChangeArrowheads="1"/>
          </p:cNvSpPr>
          <p:nvPr/>
        </p:nvSpPr>
        <p:spPr bwMode="auto">
          <a:xfrm>
            <a:off x="27961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2" name="Прямоугольник 15"/>
          <p:cNvSpPr>
            <a:spLocks noChangeArrowheads="1"/>
          </p:cNvSpPr>
          <p:nvPr/>
        </p:nvSpPr>
        <p:spPr bwMode="auto">
          <a:xfrm>
            <a:off x="35581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3" name="Прямоугольник 16"/>
          <p:cNvSpPr>
            <a:spLocks noChangeArrowheads="1"/>
          </p:cNvSpPr>
          <p:nvPr/>
        </p:nvSpPr>
        <p:spPr bwMode="auto">
          <a:xfrm>
            <a:off x="43201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4" name="Прямоугольник 17"/>
          <p:cNvSpPr>
            <a:spLocks noChangeArrowheads="1"/>
          </p:cNvSpPr>
          <p:nvPr/>
        </p:nvSpPr>
        <p:spPr bwMode="auto">
          <a:xfrm>
            <a:off x="5615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5" name="Прямоугольник 18"/>
          <p:cNvSpPr>
            <a:spLocks noChangeArrowheads="1"/>
          </p:cNvSpPr>
          <p:nvPr/>
        </p:nvSpPr>
        <p:spPr bwMode="auto">
          <a:xfrm>
            <a:off x="6377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6" name="Прямоугольник 19"/>
          <p:cNvSpPr>
            <a:spLocks noChangeArrowheads="1"/>
          </p:cNvSpPr>
          <p:nvPr/>
        </p:nvSpPr>
        <p:spPr bwMode="auto">
          <a:xfrm>
            <a:off x="7139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7" name="Прямоугольник 20"/>
          <p:cNvSpPr>
            <a:spLocks noChangeArrowheads="1"/>
          </p:cNvSpPr>
          <p:nvPr/>
        </p:nvSpPr>
        <p:spPr bwMode="auto">
          <a:xfrm>
            <a:off x="7901582" y="2967054"/>
            <a:ext cx="404218" cy="23769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8" name="TextBox 21"/>
          <p:cNvSpPr txBox="1">
            <a:spLocks noChangeArrowheads="1"/>
          </p:cNvSpPr>
          <p:nvPr/>
        </p:nvSpPr>
        <p:spPr bwMode="auto">
          <a:xfrm>
            <a:off x="714348" y="3500438"/>
            <a:ext cx="219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/>
              <a:t>РТ: </a:t>
            </a:r>
            <a:r>
              <a:rPr lang="ru-RU" sz="2400" b="1" dirty="0" smtClean="0"/>
              <a:t>№85 (1) стр.58</a:t>
            </a:r>
            <a:endParaRPr lang="ru-RU" sz="2400" b="1" dirty="0"/>
          </a:p>
          <a:p>
            <a:pPr algn="ctr" eaLnBrk="0" hangingPunct="0"/>
            <a:r>
              <a:rPr lang="ru-RU" sz="2400" dirty="0"/>
              <a:t>Семафорная азбука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142971"/>
              <a:ext cx="3198633" cy="618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Пресс конференция</a:t>
              </a:r>
            </a:p>
          </p:txBody>
        </p:sp>
      </p:grp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71472" y="2000240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кодирование информации?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642910" y="2786058"/>
            <a:ext cx="77153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Действия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восстановлению формы представления информации принято называть …?</a:t>
            </a:r>
          </a:p>
        </p:txBody>
      </p:sp>
      <p:pic>
        <p:nvPicPr>
          <p:cNvPr id="39" name="Picture 2" descr="J:\к 5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472" y="285728"/>
            <a:ext cx="1783847" cy="1747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14348" y="4286256"/>
            <a:ext cx="76438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надо знать для кодирования и декодирования информации?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57224" y="5500702"/>
            <a:ext cx="7643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код?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  <p:bldP spid="45059" grpId="0"/>
      <p:bldP spid="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10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57784" y="1227399"/>
              <a:ext cx="2763321" cy="436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Кодирование информации</a:t>
              </a:r>
            </a:p>
          </p:txBody>
        </p:sp>
      </p:grp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625" y="3214688"/>
            <a:ext cx="83089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30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500063" y="5429250"/>
            <a:ext cx="8308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buFont typeface="Arial" charset="0"/>
              <a:buNone/>
            </a:pPr>
            <a:endParaRPr lang="ru-RU" sz="280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7" name="Picture 2" descr="C:\Users\нина\Desktop\АТТЕСТАЦИЯ 11\аттестация 2013 год 21.10.2013\урок Чугуевская\мой урок\картинки к уроку\п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1643074" cy="164307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71736" y="1785926"/>
            <a:ext cx="4995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Закодированное настроение</a:t>
            </a:r>
            <a:endParaRPr lang="ru-RU" sz="2800" dirty="0"/>
          </a:p>
        </p:txBody>
      </p:sp>
      <p:pic>
        <p:nvPicPr>
          <p:cNvPr id="16" name="Picture 3" descr="D:\Личные_документы\Елена\Школа_информатика\Школа_3\уроки\кодир_декодирование\кодир_декодир\95705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D992"/>
              </a:clrFrom>
              <a:clrTo>
                <a:srgbClr val="FBD99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297549"/>
            <a:ext cx="6270620" cy="456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D:\Личные_документы\Елена\Школа_информатика\Школа_3\уроки\кодир_декодирование\кодир_декодир\31226[1]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143248"/>
            <a:ext cx="34258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D:\Личные_документы\Елена\Школа_информатика\Школа_3\уроки\кодир_декодирование\кодир_декодир\main[1]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3214686"/>
            <a:ext cx="2627313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142984"/>
            <a:ext cx="3100385" cy="310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1357290" y="4572008"/>
            <a:ext cx="6786610" cy="164307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Подумай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нина\Desktop\код\картинки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3076" name="Picture 4" descr="C:\Users\нина\Desktop\код\картинки\3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57166"/>
            <a:ext cx="5214974" cy="7000924"/>
          </a:xfrm>
          <a:prstGeom prst="rect">
            <a:avLst/>
          </a:prstGeom>
          <a:noFill/>
        </p:spPr>
      </p:pic>
      <p:pic>
        <p:nvPicPr>
          <p:cNvPr id="16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00100" y="5095881"/>
            <a:ext cx="1762119" cy="17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6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72000" y="1098760"/>
              <a:ext cx="3278463" cy="6477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Раскрытие шпионов</a:t>
              </a:r>
            </a:p>
          </p:txBody>
        </p:sp>
      </p:grpSp>
      <p:sp>
        <p:nvSpPr>
          <p:cNvPr id="29" name="Скругленный прямоугольник 28"/>
          <p:cNvSpPr/>
          <p:nvPr/>
        </p:nvSpPr>
        <p:spPr>
          <a:xfrm>
            <a:off x="6500826" y="3143248"/>
            <a:ext cx="2428892" cy="371475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 descr="C:\Users\нина\Desktop\АТТЕСТАЦИЯ 11\аттестация 2013 год 21.10.2013\урок Чугуевская\мой урок\картинки к уроку\у 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571612"/>
            <a:ext cx="3205988" cy="2214578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6715140" y="3571876"/>
            <a:ext cx="2000264" cy="71438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Пуск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8657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095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143900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8657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095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143900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0095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143900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500034" y="1785926"/>
            <a:ext cx="994573" cy="1000131"/>
            <a:chOff x="0" y="2000240"/>
            <a:chExt cx="1994675" cy="1632017"/>
          </a:xfrm>
        </p:grpSpPr>
        <p:sp>
          <p:nvSpPr>
            <p:cNvPr id="41" name="Скругленный прямоугольник 40">
              <a:hlinkClick r:id="rId7" action="ppaction://hlinksldjump"/>
            </p:cNvPr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40" name="Picture 6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5979" y="2113561"/>
              <a:ext cx="1401872" cy="1635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1" y="2071677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3600" b="1" dirty="0" smtClean="0"/>
                <a:t>1</a:t>
              </a:r>
              <a:endParaRPr lang="ru-RU" sz="3600" b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00035" y="3000372"/>
            <a:ext cx="1000132" cy="928694"/>
            <a:chOff x="0" y="2000240"/>
            <a:chExt cx="1994673" cy="1632018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46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5977" y="2113562"/>
              <a:ext cx="1401873" cy="1635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0" y="2071678"/>
              <a:ext cx="563920" cy="86856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3600" b="1" dirty="0" smtClean="0"/>
                <a:t>2</a:t>
              </a:r>
              <a:endParaRPr lang="ru-RU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нина\Desktop\код\картинки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3076" name="Picture 4" descr="C:\Users\нина\Desktop\код\картинки\3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57166"/>
            <a:ext cx="5214974" cy="7000924"/>
          </a:xfrm>
          <a:prstGeom prst="rect">
            <a:avLst/>
          </a:prstGeom>
          <a:noFill/>
        </p:spPr>
      </p:pic>
      <p:pic>
        <p:nvPicPr>
          <p:cNvPr id="16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00100" y="5095881"/>
            <a:ext cx="1762119" cy="17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/>
          <p:nvPr/>
        </p:nvGrpSpPr>
        <p:grpSpPr>
          <a:xfrm>
            <a:off x="4143340" y="0"/>
            <a:ext cx="5000660" cy="1571611"/>
            <a:chOff x="3714744" y="214291"/>
            <a:chExt cx="5000660" cy="1857387"/>
          </a:xfrm>
        </p:grpSpPr>
        <p:pic>
          <p:nvPicPr>
            <p:cNvPr id="6" name="Picture 16" descr="http://fotoramochki.com/vignette/vignette_2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241" t="5630" r="5551" b="4108"/>
            <a:stretch/>
          </p:blipFill>
          <p:spPr bwMode="auto">
            <a:xfrm>
              <a:off x="3714744" y="214291"/>
              <a:ext cx="5000660" cy="18573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214810" y="1071546"/>
              <a:ext cx="4214842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72000" y="1098760"/>
              <a:ext cx="3278463" cy="6477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dirty="0" smtClean="0">
                  <a:ln>
                    <a:solidFill>
                      <a:schemeClr val="tx1"/>
                    </a:solidFill>
                  </a:ln>
                  <a:latin typeface="Times New Roman" pitchFamily="18" charset="0"/>
                  <a:cs typeface="Times New Roman" pitchFamily="18" charset="0"/>
                </a:rPr>
                <a:t>Раскрытие шпионов</a:t>
              </a:r>
            </a:p>
          </p:txBody>
        </p:sp>
      </p:grpSp>
      <p:sp>
        <p:nvSpPr>
          <p:cNvPr id="29" name="Скругленный прямоугольник 28"/>
          <p:cNvSpPr/>
          <p:nvPr/>
        </p:nvSpPr>
        <p:spPr>
          <a:xfrm>
            <a:off x="6500826" y="3143248"/>
            <a:ext cx="2428892" cy="371475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 descr="C:\Users\нина\Desktop\АТТЕСТАЦИЯ 11\аттестация 2013 год 21.10.2013\урок Чугуевская\мой урок\картинки к уроку\у 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571612"/>
            <a:ext cx="3205988" cy="2214578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6715140" y="3571876"/>
            <a:ext cx="2000264" cy="71438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Пуск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8657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095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143900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86578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0958" y="4500570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143900" y="50720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00958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143900" y="5715016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3" name="Группа 42"/>
          <p:cNvGrpSpPr/>
          <p:nvPr/>
        </p:nvGrpSpPr>
        <p:grpSpPr>
          <a:xfrm>
            <a:off x="500034" y="1785926"/>
            <a:ext cx="926104" cy="919350"/>
            <a:chOff x="0" y="2000240"/>
            <a:chExt cx="1857356" cy="1500198"/>
          </a:xfrm>
        </p:grpSpPr>
        <p:sp>
          <p:nvSpPr>
            <p:cNvPr id="41" name="Скругленный прямоугольник 40">
              <a:hlinkClick r:id="rId7" action="ppaction://hlinksldjump"/>
            </p:cNvPr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43273" y="2349958"/>
              <a:ext cx="1576004" cy="8537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2800" b="1" dirty="0" smtClean="0"/>
                <a:t>745</a:t>
              </a:r>
              <a:endParaRPr lang="ru-RU" sz="2800" b="1" dirty="0"/>
            </a:p>
          </p:txBody>
        </p:sp>
      </p:grpSp>
      <p:grpSp>
        <p:nvGrpSpPr>
          <p:cNvPr id="4" name="Группа 43"/>
          <p:cNvGrpSpPr/>
          <p:nvPr/>
        </p:nvGrpSpPr>
        <p:grpSpPr>
          <a:xfrm>
            <a:off x="500035" y="3000372"/>
            <a:ext cx="1000132" cy="928694"/>
            <a:chOff x="0" y="2000240"/>
            <a:chExt cx="1994673" cy="1632018"/>
          </a:xfrm>
        </p:grpSpPr>
        <p:sp>
          <p:nvSpPr>
            <p:cNvPr id="45" name="Скругленный прямоугольник 44">
              <a:hlinkClick r:id="rId8" action="ppaction://hlinksldjump"/>
            </p:cNvPr>
            <p:cNvSpPr/>
            <p:nvPr/>
          </p:nvSpPr>
          <p:spPr>
            <a:xfrm>
              <a:off x="0" y="2000240"/>
              <a:ext cx="1857356" cy="1500198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46" name="Picture 6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5977" y="2113562"/>
              <a:ext cx="1401873" cy="1635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0" y="2071678"/>
              <a:ext cx="563920" cy="86856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3600" b="1" dirty="0" smtClean="0"/>
                <a:t>2</a:t>
              </a:r>
              <a:endParaRPr lang="ru-RU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71472" y="1571612"/>
            <a:ext cx="7929618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Что такое информация?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4375" y="2357438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Сведения об устройствах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4375" y="3429000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/>
          </a:p>
          <a:p>
            <a:pPr algn="ctr">
              <a:defRPr/>
            </a:pPr>
            <a:r>
              <a:rPr lang="ru-RU" sz="2000" b="1" dirty="0" smtClean="0"/>
              <a:t>Сведения об окружающем нас мире</a:t>
            </a:r>
            <a:endParaRPr lang="ru-RU" sz="2000" b="1" dirty="0"/>
          </a:p>
          <a:p>
            <a:pPr algn="ctr">
              <a:defRPr/>
            </a:pP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4286256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Сведения о еде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5214950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Правила поведения</a:t>
            </a:r>
            <a:endParaRPr lang="ru-RU" sz="2000" b="1" dirty="0"/>
          </a:p>
        </p:txBody>
      </p:sp>
      <p:sp>
        <p:nvSpPr>
          <p:cNvPr id="3079" name="TextBox 17"/>
          <p:cNvSpPr txBox="1">
            <a:spLocks noChangeArrowheads="1"/>
          </p:cNvSpPr>
          <p:nvPr/>
        </p:nvSpPr>
        <p:spPr bwMode="auto">
          <a:xfrm>
            <a:off x="3714750" y="6215063"/>
            <a:ext cx="234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 dirty="0"/>
              <a:t>Нажмите на кольцо</a:t>
            </a:r>
          </a:p>
        </p:txBody>
      </p:sp>
      <p:sp>
        <p:nvSpPr>
          <p:cNvPr id="19" name="Кольцо 18"/>
          <p:cNvSpPr/>
          <p:nvPr/>
        </p:nvSpPr>
        <p:spPr>
          <a:xfrm>
            <a:off x="799917" y="235743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0" name="Кольцо 19"/>
          <p:cNvSpPr/>
          <p:nvPr/>
        </p:nvSpPr>
        <p:spPr>
          <a:xfrm>
            <a:off x="799917" y="342900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21" name="Кольцо 20"/>
          <p:cNvSpPr/>
          <p:nvPr/>
        </p:nvSpPr>
        <p:spPr>
          <a:xfrm>
            <a:off x="785786" y="4286256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2" name="Кольцо 21"/>
          <p:cNvSpPr/>
          <p:nvPr/>
        </p:nvSpPr>
        <p:spPr>
          <a:xfrm>
            <a:off x="785786" y="521495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23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3000372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228599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286256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14351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42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7929618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действия человек совершает с информацией?</a:t>
            </a:r>
          </a:p>
        </p:txBody>
      </p:sp>
      <p:sp>
        <p:nvSpPr>
          <p:cNvPr id="3079" name="TextBox 17"/>
          <p:cNvSpPr txBox="1">
            <a:spLocks noChangeArrowheads="1"/>
          </p:cNvSpPr>
          <p:nvPr/>
        </p:nvSpPr>
        <p:spPr bwMode="auto">
          <a:xfrm>
            <a:off x="3714750" y="6215063"/>
            <a:ext cx="234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Нажмите на кольцо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714375" y="2357438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Передаёт, удаляет, хранит</a:t>
            </a:r>
            <a:endParaRPr lang="ru-RU" sz="2000" b="1" dirty="0"/>
          </a:p>
        </p:txBody>
      </p:sp>
      <p:sp>
        <p:nvSpPr>
          <p:cNvPr id="39" name="Кольцо 38"/>
          <p:cNvSpPr/>
          <p:nvPr/>
        </p:nvSpPr>
        <p:spPr>
          <a:xfrm>
            <a:off x="799917" y="235743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14375" y="3429000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Передаёт, отдаёт, обрабатывает</a:t>
            </a:r>
          </a:p>
        </p:txBody>
      </p:sp>
      <p:sp>
        <p:nvSpPr>
          <p:cNvPr id="41" name="Кольцо 40"/>
          <p:cNvSpPr/>
          <p:nvPr/>
        </p:nvSpPr>
        <p:spPr>
          <a:xfrm>
            <a:off x="799917" y="342900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714348" y="4286256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Передаёт, хранит</a:t>
            </a:r>
            <a:endParaRPr lang="ru-RU" sz="2000" b="1" dirty="0"/>
          </a:p>
        </p:txBody>
      </p:sp>
      <p:sp>
        <p:nvSpPr>
          <p:cNvPr id="43" name="Кольцо 42"/>
          <p:cNvSpPr/>
          <p:nvPr/>
        </p:nvSpPr>
        <p:spPr>
          <a:xfrm>
            <a:off x="785786" y="4286256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14348" y="5214950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 smtClean="0"/>
              <a:t>Передаёт, получает, хранит, обрабатывает</a:t>
            </a:r>
            <a:endParaRPr lang="ru-RU" sz="2000" dirty="0"/>
          </a:p>
        </p:txBody>
      </p:sp>
      <p:sp>
        <p:nvSpPr>
          <p:cNvPr id="45" name="Кольцо 44"/>
          <p:cNvSpPr/>
          <p:nvPr/>
        </p:nvSpPr>
        <p:spPr>
          <a:xfrm>
            <a:off x="785786" y="5286388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46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228599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335756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286256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929198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48" y="1500174"/>
            <a:ext cx="8215370" cy="71438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передаче информации сколько сторон участвует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TextBox 17"/>
          <p:cNvSpPr txBox="1">
            <a:spLocks noChangeArrowheads="1"/>
          </p:cNvSpPr>
          <p:nvPr/>
        </p:nvSpPr>
        <p:spPr bwMode="auto">
          <a:xfrm>
            <a:off x="3714750" y="6215063"/>
            <a:ext cx="234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Нажмите на кольцо</a:t>
            </a:r>
          </a:p>
        </p:txBody>
      </p:sp>
      <p:grpSp>
        <p:nvGrpSpPr>
          <p:cNvPr id="2" name="Группа 17"/>
          <p:cNvGrpSpPr/>
          <p:nvPr/>
        </p:nvGrpSpPr>
        <p:grpSpPr>
          <a:xfrm>
            <a:off x="4143340" y="0"/>
            <a:ext cx="5000660" cy="1571611"/>
            <a:chOff x="4143340" y="0"/>
            <a:chExt cx="5000660" cy="1571611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4143340" y="0"/>
              <a:ext cx="5000660" cy="1571611"/>
              <a:chOff x="3714744" y="214291"/>
              <a:chExt cx="5000660" cy="1857387"/>
            </a:xfrm>
          </p:grpSpPr>
          <p:pic>
            <p:nvPicPr>
              <p:cNvPr id="31" name="Picture 16" descr="http://fotoramochki.com/vignette/vignette_2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6241" t="5630" r="5551" b="4108"/>
              <a:stretch/>
            </p:blipFill>
            <p:spPr bwMode="auto">
              <a:xfrm>
                <a:off x="3714744" y="214291"/>
                <a:ext cx="5000660" cy="18573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214810" y="1071546"/>
                <a:ext cx="4214842" cy="785818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86478" y="1142971"/>
                <a:ext cx="1128900" cy="618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dirty="0" smtClean="0">
                    <a:ln>
                      <a:solidFill>
                        <a:schemeClr val="tx1"/>
                      </a:solidFill>
                    </a:ln>
                    <a:latin typeface="Times New Roman" pitchFamily="18" charset="0"/>
                    <a:cs typeface="Times New Roman" pitchFamily="18" charset="0"/>
                  </a:rPr>
                  <a:t>1 след</a:t>
                </a:r>
              </a:p>
            </p:txBody>
          </p:sp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013743">
              <a:off x="4738665" y="707727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081268">
              <a:off x="7952278" y="629659"/>
              <a:ext cx="859094" cy="815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71472" y="428604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Блиц опрос</a:t>
            </a:r>
            <a:endParaRPr lang="ru-RU" sz="2400" b="1" dirty="0"/>
          </a:p>
        </p:txBody>
      </p:sp>
      <p:pic>
        <p:nvPicPr>
          <p:cNvPr id="27" name="Picture 9" descr="C:\Users\нина\Desktop\АТТЕСТАЦИЯ 11\аттестация 2013 год 21.10.2013\урок Чугуевская\мой урок\картинки к уроку\к 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3"/>
          <a:stretch>
            <a:fillRect/>
          </a:stretch>
        </p:blipFill>
        <p:spPr bwMode="auto">
          <a:xfrm>
            <a:off x="2571736" y="428604"/>
            <a:ext cx="1054975" cy="714380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714375" y="2357438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26" name="Кольцо 25"/>
          <p:cNvSpPr/>
          <p:nvPr/>
        </p:nvSpPr>
        <p:spPr>
          <a:xfrm>
            <a:off x="799917" y="235743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14375" y="3429000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5" name="Кольцо 34"/>
          <p:cNvSpPr/>
          <p:nvPr/>
        </p:nvSpPr>
        <p:spPr>
          <a:xfrm>
            <a:off x="799917" y="3429000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14348" y="4286256"/>
            <a:ext cx="7786688" cy="6429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7" name="Кольцо 36"/>
          <p:cNvSpPr/>
          <p:nvPr/>
        </p:nvSpPr>
        <p:spPr>
          <a:xfrm>
            <a:off x="785786" y="4286256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14348" y="5143512"/>
            <a:ext cx="7786688" cy="642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51" name="Кольцо 50"/>
          <p:cNvSpPr/>
          <p:nvPr/>
        </p:nvSpPr>
        <p:spPr>
          <a:xfrm>
            <a:off x="785786" y="5143512"/>
            <a:ext cx="684549" cy="642942"/>
          </a:xfrm>
          <a:prstGeom prst="donu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52" name="Picture 2" descr="http://lenagold.ru/fon/clipart/s/smil/smail2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071678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5072074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335756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lenagold.ru/fon/clipart/s/smil/smail59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214818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7715272" y="6072206"/>
            <a:ext cx="928662" cy="357190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2531</TotalTime>
  <Words>725</Words>
  <Application>Microsoft Office PowerPoint</Application>
  <PresentationFormat>Экран (4:3)</PresentationFormat>
  <Paragraphs>329</Paragraphs>
  <Slides>37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Остин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Что такое информация?</vt:lpstr>
      <vt:lpstr>Какие действия человек совершает с информацией?</vt:lpstr>
      <vt:lpstr> В передаче информации сколько сторон участвует?</vt:lpstr>
      <vt:lpstr> Как называется сторона, передающая информацию?</vt:lpstr>
      <vt:lpstr> Как называется сторона передающая информацию?</vt:lpstr>
      <vt:lpstr> Как называется сторона, принимающая информацию?</vt:lpstr>
      <vt:lpstr> Как называется сторона, принимающая информацию?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Нина</cp:lastModifiedBy>
  <cp:revision>123</cp:revision>
  <dcterms:created xsi:type="dcterms:W3CDTF">2013-10-19T12:32:24Z</dcterms:created>
  <dcterms:modified xsi:type="dcterms:W3CDTF">2014-10-07T05:06:31Z</dcterms:modified>
</cp:coreProperties>
</file>