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2" r:id="rId3"/>
    <p:sldId id="273" r:id="rId4"/>
    <p:sldId id="274" r:id="rId5"/>
    <p:sldId id="258" r:id="rId6"/>
    <p:sldId id="259" r:id="rId7"/>
    <p:sldId id="262" r:id="rId8"/>
    <p:sldId id="263" r:id="rId9"/>
    <p:sldId id="270" r:id="rId10"/>
    <p:sldId id="264" r:id="rId11"/>
    <p:sldId id="269" r:id="rId12"/>
    <p:sldId id="271" r:id="rId13"/>
    <p:sldId id="265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311283" y="1124744"/>
            <a:ext cx="6359221" cy="3744416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67733"/>
            <a:ext cx="2263545" cy="23352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426" y="4725144"/>
            <a:ext cx="2352159" cy="19273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6920" y="393305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6413127"/>
            <a:ext cx="21316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b="1" kern="1200" dirty="0">
                <a:solidFill>
                  <a:schemeClr val="bg2">
                    <a:lumMod val="90000"/>
                  </a:schemeClr>
                </a:solidFill>
                <a:effectLst/>
                <a:latin typeface="Calibri"/>
                <a:ea typeface="Times New Roman"/>
                <a:cs typeface="Times New Roman"/>
              </a:rPr>
              <a:t>©</a:t>
            </a:r>
            <a:r>
              <a:rPr lang="ru-RU" sz="1200" kern="1200" dirty="0">
                <a:solidFill>
                  <a:schemeClr val="bg2">
                    <a:lumMod val="90000"/>
                  </a:schemeClr>
                </a:solidFill>
                <a:effectLst/>
                <a:latin typeface="Calibri"/>
                <a:ea typeface="Times New Roman"/>
                <a:cs typeface="Times New Roman"/>
              </a:rPr>
              <a:t> </a:t>
            </a:r>
            <a:r>
              <a:rPr lang="ru-RU" sz="1200" b="1" kern="1200" dirty="0">
                <a:solidFill>
                  <a:schemeClr val="bg2">
                    <a:lumMod val="90000"/>
                  </a:schemeClr>
                </a:solidFill>
                <a:effectLst/>
                <a:latin typeface="Calibri"/>
                <a:ea typeface="Times New Roman"/>
                <a:cs typeface="Times New Roman"/>
              </a:rPr>
              <a:t>Ольга Михайловна Носова</a:t>
            </a:r>
            <a:endParaRPr lang="ru-RU" sz="1200" dirty="0">
              <a:solidFill>
                <a:schemeClr val="bg2">
                  <a:lumMod val="9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365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2431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1161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251520" y="260648"/>
            <a:ext cx="8640960" cy="63598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92844"/>
            <a:ext cx="1563760" cy="21276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6413127"/>
            <a:ext cx="21316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b="1" kern="1200" dirty="0">
                <a:solidFill>
                  <a:schemeClr val="bg2">
                    <a:lumMod val="90000"/>
                  </a:schemeClr>
                </a:solidFill>
                <a:effectLst/>
                <a:latin typeface="Calibri"/>
                <a:ea typeface="Times New Roman"/>
                <a:cs typeface="Times New Roman"/>
              </a:rPr>
              <a:t>©</a:t>
            </a:r>
            <a:r>
              <a:rPr lang="ru-RU" sz="1200" kern="1200" dirty="0">
                <a:solidFill>
                  <a:schemeClr val="bg2">
                    <a:lumMod val="90000"/>
                  </a:schemeClr>
                </a:solidFill>
                <a:effectLst/>
                <a:latin typeface="Calibri"/>
                <a:ea typeface="Times New Roman"/>
                <a:cs typeface="Times New Roman"/>
              </a:rPr>
              <a:t> </a:t>
            </a:r>
            <a:r>
              <a:rPr lang="ru-RU" sz="1200" b="1" kern="1200" dirty="0">
                <a:solidFill>
                  <a:schemeClr val="bg2">
                    <a:lumMod val="90000"/>
                  </a:schemeClr>
                </a:solidFill>
                <a:effectLst/>
                <a:latin typeface="Calibri"/>
                <a:ea typeface="Times New Roman"/>
                <a:cs typeface="Times New Roman"/>
              </a:rPr>
              <a:t>Ольга Михайловна Носова</a:t>
            </a:r>
            <a:endParaRPr lang="ru-RU" sz="1200" dirty="0">
              <a:solidFill>
                <a:schemeClr val="bg2">
                  <a:lumMod val="9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8124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4228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6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5876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8529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2834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0808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4810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1186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g1.liveinternet.ru/images/foto/b/3/477/2270477/f_18525994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1700808"/>
            <a:ext cx="9144000" cy="17526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3333FF"/>
                </a:solidFill>
                <a:latin typeface="Comic Sans MS" pitchFamily="66" charset="0"/>
              </a:rPr>
              <a:t>Пятнадцатое октября.</a:t>
            </a:r>
          </a:p>
        </p:txBody>
      </p:sp>
      <p:sp>
        <p:nvSpPr>
          <p:cNvPr id="3077" name="Прямоугольник 1"/>
          <p:cNvSpPr>
            <a:spLocks noChangeArrowheads="1"/>
          </p:cNvSpPr>
          <p:nvPr/>
        </p:nvSpPr>
        <p:spPr bwMode="auto">
          <a:xfrm>
            <a:off x="1907704" y="5373216"/>
            <a:ext cx="457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/>
              <a:t>Автор презентации:</a:t>
            </a:r>
          </a:p>
          <a:p>
            <a:r>
              <a:rPr lang="ru-RU" sz="1800" dirty="0" smtClean="0"/>
              <a:t>Костякова Анна  Анатольевна, </a:t>
            </a:r>
          </a:p>
          <a:p>
            <a:r>
              <a:rPr lang="ru-RU" sz="1800" dirty="0" smtClean="0"/>
              <a:t>учитель </a:t>
            </a:r>
            <a:r>
              <a:rPr lang="ru-RU" sz="1800" dirty="0"/>
              <a:t>русского языка и литературы </a:t>
            </a:r>
            <a:r>
              <a:rPr lang="ru-RU" sz="1800" dirty="0" smtClean="0"/>
              <a:t>МБОУ «СОШ № 11»</a:t>
            </a:r>
            <a:endParaRPr lang="ru-RU" sz="18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Проверь себя!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01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3333FF"/>
                          </a:solidFill>
                        </a:rPr>
                        <a:t>Часть слова + слово</a:t>
                      </a:r>
                      <a:endParaRPr lang="ru-RU" sz="2800" b="1" dirty="0">
                        <a:solidFill>
                          <a:srgbClr val="3333FF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3333FF"/>
                          </a:solidFill>
                        </a:rPr>
                        <a:t>Часть слова + часть слова</a:t>
                      </a:r>
                      <a:endParaRPr lang="ru-RU" sz="2800" b="1" dirty="0">
                        <a:solidFill>
                          <a:srgbClr val="3333FF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3333FF"/>
                          </a:solidFill>
                        </a:rPr>
                        <a:t>Аббревиатура</a:t>
                      </a:r>
                      <a:endParaRPr lang="ru-RU" sz="2800" b="1" dirty="0">
                        <a:solidFill>
                          <a:srgbClr val="3333FF"/>
                        </a:solidFill>
                      </a:endParaRPr>
                    </a:p>
                  </a:txBody>
                  <a:tcPr marT="45696" marB="4569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smtClean="0">
                          <a:solidFill>
                            <a:schemeClr val="tx1"/>
                          </a:solidFill>
                        </a:rPr>
                        <a:t>замдиректора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универмаг 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ИГУ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канцтовары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военкомат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ДПС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химчистка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завхоз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ВДВ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вещмешок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линкор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ЕГЭ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srgbClr val="FF0000"/>
                </a:solidFill>
              </a:rPr>
              <a:t>Задание: </a:t>
            </a:r>
            <a:r>
              <a:rPr lang="ru-RU" sz="2800" dirty="0" smtClean="0">
                <a:latin typeface="Comic Sans MS" pitchFamily="66" charset="0"/>
              </a:rPr>
              <a:t>выписать из стихотворения сложные слова, указать способ сложения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3100" dirty="0" smtClean="0"/>
              <a:t>По достоинству отметить</a:t>
            </a:r>
          </a:p>
          <a:p>
            <a:pPr algn="ctr">
              <a:buNone/>
            </a:pPr>
            <a:r>
              <a:rPr lang="ru-RU" sz="3100" dirty="0" smtClean="0"/>
              <a:t>Мы покуда не смогли</a:t>
            </a:r>
          </a:p>
          <a:p>
            <a:pPr algn="ctr">
              <a:buNone/>
            </a:pPr>
            <a:r>
              <a:rPr lang="ru-RU" sz="3100" dirty="0" smtClean="0"/>
              <a:t>Разнотравье, разноцветье,</a:t>
            </a:r>
          </a:p>
          <a:p>
            <a:pPr algn="ctr">
              <a:buNone/>
            </a:pPr>
            <a:r>
              <a:rPr lang="ru-RU" sz="3100" dirty="0" err="1" smtClean="0"/>
              <a:t>Разнолесье</a:t>
            </a:r>
            <a:r>
              <a:rPr lang="ru-RU" sz="3100" dirty="0" smtClean="0"/>
              <a:t> всей земли...</a:t>
            </a:r>
          </a:p>
          <a:p>
            <a:pPr algn="ctr">
              <a:buNone/>
            </a:pPr>
            <a:r>
              <a:rPr lang="ru-RU" sz="3100" dirty="0" smtClean="0"/>
              <a:t>Никогда нам не наскучит, </a:t>
            </a:r>
          </a:p>
          <a:p>
            <a:pPr algn="ctr">
              <a:buNone/>
            </a:pPr>
            <a:r>
              <a:rPr lang="ru-RU" sz="3100" dirty="0" smtClean="0"/>
              <a:t>Никогда не надоест</a:t>
            </a:r>
          </a:p>
          <a:p>
            <a:pPr algn="ctr">
              <a:buNone/>
            </a:pPr>
            <a:r>
              <a:rPr lang="ru-RU" sz="3100" dirty="0" err="1" smtClean="0"/>
              <a:t>Разнокрасье</a:t>
            </a:r>
            <a:r>
              <a:rPr lang="ru-RU" sz="3100" dirty="0" smtClean="0"/>
              <a:t>, </a:t>
            </a:r>
            <a:r>
              <a:rPr lang="ru-RU" sz="3100" dirty="0" err="1" smtClean="0"/>
              <a:t>разнозвучье</a:t>
            </a:r>
            <a:r>
              <a:rPr lang="ru-RU" sz="3100" dirty="0" smtClean="0"/>
              <a:t>, </a:t>
            </a:r>
          </a:p>
          <a:p>
            <a:pPr algn="ctr">
              <a:buNone/>
            </a:pPr>
            <a:r>
              <a:rPr lang="ru-RU" sz="3100" dirty="0" err="1" smtClean="0"/>
              <a:t>Разногрозье</a:t>
            </a:r>
            <a:r>
              <a:rPr lang="ru-RU" sz="3100" dirty="0" smtClean="0"/>
              <a:t> этих мест...</a:t>
            </a:r>
          </a:p>
          <a:p>
            <a:pPr algn="ctr">
              <a:buNone/>
            </a:pPr>
            <a:r>
              <a:rPr lang="ru-RU" sz="3100" dirty="0" smtClean="0"/>
              <a:t>Став старее, что ни год я </a:t>
            </a:r>
          </a:p>
          <a:p>
            <a:pPr algn="ctr">
              <a:buNone/>
            </a:pPr>
            <a:r>
              <a:rPr lang="ru-RU" sz="3100" dirty="0" smtClean="0"/>
              <a:t>Ощущаю всё сильней</a:t>
            </a:r>
          </a:p>
          <a:p>
            <a:pPr algn="ctr">
              <a:buNone/>
            </a:pPr>
            <a:r>
              <a:rPr lang="ru-RU" sz="3100" dirty="0" err="1" smtClean="0"/>
              <a:t>Разнозлачье</a:t>
            </a:r>
            <a:r>
              <a:rPr lang="ru-RU" sz="3100" dirty="0" smtClean="0"/>
              <a:t>, </a:t>
            </a:r>
            <a:r>
              <a:rPr lang="ru-RU" sz="3100" dirty="0" err="1" smtClean="0"/>
              <a:t>разноплодье</a:t>
            </a:r>
            <a:r>
              <a:rPr lang="ru-RU" sz="3100" dirty="0" smtClean="0"/>
              <a:t>,</a:t>
            </a:r>
          </a:p>
          <a:p>
            <a:pPr algn="ctr">
              <a:buNone/>
            </a:pPr>
            <a:r>
              <a:rPr lang="ru-RU" sz="3100" dirty="0" err="1" smtClean="0"/>
              <a:t>Разноптичье</a:t>
            </a:r>
            <a:r>
              <a:rPr lang="ru-RU" sz="3100" dirty="0" smtClean="0"/>
              <a:t> летних дней.</a:t>
            </a:r>
          </a:p>
          <a:p>
            <a:pPr algn="r">
              <a:buNone/>
            </a:pPr>
            <a:r>
              <a:rPr lang="ru-RU" sz="3100" dirty="0" err="1" smtClean="0"/>
              <a:t>М.Матусовский</a:t>
            </a:r>
            <a:endParaRPr lang="ru-RU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0" y="2636912"/>
            <a:ext cx="151216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843808" y="2708920"/>
            <a:ext cx="151216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987824" y="3068960"/>
            <a:ext cx="1368152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72000" y="4149080"/>
            <a:ext cx="151216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915816" y="4149080"/>
            <a:ext cx="151216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131840" y="4509120"/>
            <a:ext cx="144016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572000" y="5589240"/>
            <a:ext cx="1584176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915816" y="5589240"/>
            <a:ext cx="151216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043608" y="2276872"/>
            <a:ext cx="7272808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3333FF"/>
                </a:solidFill>
                <a:latin typeface="Comic Sans MS" pitchFamily="66" charset="0"/>
              </a:rPr>
              <a:t>сложносокращённые слова 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3333FF"/>
                </a:solidFill>
                <a:latin typeface="Comic Sans MS" pitchFamily="66" charset="0"/>
              </a:rPr>
              <a:t>(способ – 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3333FF"/>
                </a:solidFill>
                <a:latin typeface="Comic Sans MS" pitchFamily="66" charset="0"/>
              </a:rPr>
              <a:t>часть слова + слово)</a:t>
            </a:r>
            <a:endParaRPr lang="ru-RU" sz="4000" dirty="0">
              <a:solidFill>
                <a:srgbClr val="3333FF"/>
              </a:solidFill>
              <a:latin typeface="Comic Sans MS" pitchFamily="66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915816" y="6021288"/>
            <a:ext cx="1512168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8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9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3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4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3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5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4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6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5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7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" presetClass="exit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7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" presetClass="exit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8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9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" presetClass="exit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9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Подведём итоги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357188">
              <a:buNone/>
              <a:defRPr/>
            </a:pPr>
            <a:r>
              <a:rPr lang="ru-RU" sz="2800" dirty="0" smtClean="0">
                <a:latin typeface="Comic Sans MS" pitchFamily="66" charset="0"/>
              </a:rPr>
              <a:t>Посчитайте набранные баллы и запишите сумму:</a:t>
            </a:r>
          </a:p>
          <a:p>
            <a:pPr>
              <a:buClr>
                <a:srgbClr val="3333FF"/>
              </a:buClr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</a:rPr>
              <a:t>40 – 37 </a:t>
            </a:r>
            <a:r>
              <a:rPr lang="ru-RU" dirty="0" smtClean="0"/>
              <a:t>баллов – </a:t>
            </a:r>
            <a:r>
              <a:rPr lang="ru-RU" dirty="0" smtClean="0">
                <a:solidFill>
                  <a:srgbClr val="FF0000"/>
                </a:solidFill>
              </a:rPr>
              <a:t>отлично</a:t>
            </a:r>
            <a:r>
              <a:rPr lang="ru-RU" dirty="0" smtClean="0"/>
              <a:t>!</a:t>
            </a:r>
          </a:p>
          <a:p>
            <a:pPr>
              <a:buClr>
                <a:srgbClr val="3333FF"/>
              </a:buClr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</a:rPr>
              <a:t>36 – 30 </a:t>
            </a:r>
            <a:r>
              <a:rPr lang="ru-RU" dirty="0" smtClean="0"/>
              <a:t>баллов – </a:t>
            </a:r>
            <a:r>
              <a:rPr lang="ru-RU" dirty="0" smtClean="0">
                <a:solidFill>
                  <a:srgbClr val="FF0000"/>
                </a:solidFill>
              </a:rPr>
              <a:t>хорошо</a:t>
            </a:r>
            <a:r>
              <a:rPr lang="ru-RU" dirty="0" smtClean="0"/>
              <a:t>!</a:t>
            </a:r>
          </a:p>
          <a:p>
            <a:pPr>
              <a:buClr>
                <a:srgbClr val="3333FF"/>
              </a:buClr>
              <a:buFont typeface="Wingdings" pitchFamily="2" charset="2"/>
              <a:buChar char="Ø"/>
            </a:pPr>
            <a:r>
              <a:rPr lang="ru-RU" dirty="0" smtClean="0">
                <a:solidFill>
                  <a:srgbClr val="FF0000"/>
                </a:solidFill>
              </a:rPr>
              <a:t>29 – 25</a:t>
            </a:r>
            <a:r>
              <a:rPr lang="ru-RU" dirty="0" smtClean="0"/>
              <a:t> баллов – </a:t>
            </a:r>
            <a:r>
              <a:rPr lang="ru-RU" dirty="0" smtClean="0">
                <a:solidFill>
                  <a:srgbClr val="FF0000"/>
                </a:solidFill>
              </a:rPr>
              <a:t>удовлетворительно</a:t>
            </a:r>
            <a:r>
              <a:rPr lang="ru-RU" dirty="0" smtClean="0"/>
              <a:t>!</a:t>
            </a:r>
          </a:p>
          <a:p>
            <a:pPr>
              <a:buClr>
                <a:srgbClr val="3333FF"/>
              </a:buClr>
              <a:buFont typeface="Wingdings" pitchFamily="2" charset="2"/>
              <a:buChar char="Ø"/>
            </a:pPr>
            <a:r>
              <a:rPr lang="ru-RU" dirty="0" smtClean="0"/>
              <a:t>Менее </a:t>
            </a:r>
            <a:r>
              <a:rPr lang="ru-RU" dirty="0" smtClean="0">
                <a:solidFill>
                  <a:srgbClr val="FF0000"/>
                </a:solidFill>
              </a:rPr>
              <a:t>25 баллов </a:t>
            </a:r>
            <a:r>
              <a:rPr lang="ru-RU" dirty="0" smtClean="0"/>
              <a:t>– нужно ещё раз </a:t>
            </a:r>
            <a:r>
              <a:rPr lang="ru-RU" dirty="0" smtClean="0">
                <a:solidFill>
                  <a:srgbClr val="FF0000"/>
                </a:solidFill>
              </a:rPr>
              <a:t>повторить материал.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8674" name="Picture 2" descr="D:\Документы\Аня\анимации\278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3" y="4509120"/>
            <a:ext cx="2490329" cy="1804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333FF"/>
                </a:solidFill>
                <a:latin typeface="Comic Sans MS" pitchFamily="66" charset="0"/>
              </a:rPr>
              <a:t>Подведём итоги:</a:t>
            </a:r>
            <a:endParaRPr lang="ru-RU" b="1" dirty="0">
              <a:solidFill>
                <a:srgbClr val="3333FF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r>
              <a:rPr lang="ru-RU" sz="2800" i="1" dirty="0" smtClean="0"/>
              <a:t>Сегодня я узнал…</a:t>
            </a:r>
            <a:endParaRPr lang="ru-RU" sz="2800" dirty="0" smtClean="0"/>
          </a:p>
          <a:p>
            <a:r>
              <a:rPr lang="ru-RU" sz="2800" i="1" dirty="0" smtClean="0"/>
              <a:t>Было интересно…</a:t>
            </a:r>
            <a:endParaRPr lang="ru-RU" sz="2800" dirty="0" smtClean="0"/>
          </a:p>
          <a:p>
            <a:r>
              <a:rPr lang="ru-RU" sz="2800" i="1" dirty="0" smtClean="0"/>
              <a:t>Было трудно…</a:t>
            </a:r>
            <a:endParaRPr lang="ru-RU" sz="2800" dirty="0" smtClean="0"/>
          </a:p>
          <a:p>
            <a:r>
              <a:rPr lang="ru-RU" sz="2800" i="1" dirty="0" smtClean="0"/>
              <a:t>Я выполнял задания…</a:t>
            </a:r>
            <a:endParaRPr lang="ru-RU" sz="2800" dirty="0" smtClean="0"/>
          </a:p>
          <a:p>
            <a:r>
              <a:rPr lang="ru-RU" sz="2800" i="1" dirty="0" smtClean="0"/>
              <a:t>Я понял, что…</a:t>
            </a:r>
            <a:endParaRPr lang="ru-RU" sz="2800" dirty="0" smtClean="0"/>
          </a:p>
          <a:p>
            <a:r>
              <a:rPr lang="ru-RU" sz="2800" i="1" dirty="0" smtClean="0"/>
              <a:t>Теперь я могу…</a:t>
            </a:r>
            <a:endParaRPr lang="ru-RU" sz="2800" dirty="0" smtClean="0"/>
          </a:p>
          <a:p>
            <a:r>
              <a:rPr lang="ru-RU" sz="2800" i="1" dirty="0" smtClean="0"/>
              <a:t>Я почувствовал, что…</a:t>
            </a:r>
            <a:endParaRPr lang="ru-RU" sz="2800" dirty="0" smtClean="0"/>
          </a:p>
          <a:p>
            <a:r>
              <a:rPr lang="ru-RU" sz="2800" i="1" dirty="0" smtClean="0"/>
              <a:t>Я приобрёл…</a:t>
            </a:r>
            <a:endParaRPr lang="ru-RU" sz="2800" dirty="0" smtClean="0"/>
          </a:p>
          <a:p>
            <a:r>
              <a:rPr lang="ru-RU" sz="2800" i="1" dirty="0" smtClean="0"/>
              <a:t>Я научился…</a:t>
            </a:r>
            <a:endParaRPr lang="ru-RU" sz="2800" dirty="0" smtClean="0"/>
          </a:p>
          <a:p>
            <a:r>
              <a:rPr lang="ru-RU" sz="2800" i="1" dirty="0" smtClean="0"/>
              <a:t>У меня получилось…</a:t>
            </a:r>
            <a:endParaRPr lang="ru-RU" sz="2800" dirty="0" smtClean="0"/>
          </a:p>
          <a:p>
            <a:r>
              <a:rPr lang="ru-RU" sz="2800" i="1" dirty="0" smtClean="0"/>
              <a:t>Я смог…</a:t>
            </a:r>
            <a:endParaRPr lang="ru-RU" sz="2800" dirty="0" smtClean="0"/>
          </a:p>
          <a:p>
            <a:r>
              <a:rPr lang="ru-RU" sz="2800" i="1" dirty="0" smtClean="0"/>
              <a:t>Я попробую…</a:t>
            </a:r>
            <a:endParaRPr lang="ru-RU" sz="2800" dirty="0" smtClean="0"/>
          </a:p>
          <a:p>
            <a:r>
              <a:rPr lang="ru-RU" sz="2800" i="1" dirty="0" smtClean="0"/>
              <a:t>Меня удивило…</a:t>
            </a:r>
            <a:endParaRPr lang="ru-RU" sz="2800" dirty="0" smtClean="0"/>
          </a:p>
          <a:p>
            <a:r>
              <a:rPr lang="ru-RU" sz="2800" i="1" dirty="0" smtClean="0"/>
              <a:t>Урок дал мне для жизни…</a:t>
            </a:r>
            <a:endParaRPr lang="ru-RU" sz="2800" dirty="0" smtClean="0"/>
          </a:p>
          <a:p>
            <a:r>
              <a:rPr lang="ru-RU" sz="2800" i="1" dirty="0" smtClean="0"/>
              <a:t>Мне захотелось…</a:t>
            </a:r>
            <a:endParaRPr lang="ru-RU" sz="2800" dirty="0" smtClean="0"/>
          </a:p>
          <a:p>
            <a:r>
              <a:rPr lang="ru-RU" sz="2800" i="1" dirty="0" smtClean="0"/>
              <a:t>Расскажу дома, что …</a:t>
            </a:r>
            <a:endParaRPr lang="ru-RU" sz="2800" dirty="0" smtClean="0"/>
          </a:p>
          <a:p>
            <a:pPr>
              <a:buNone/>
            </a:pPr>
            <a:endParaRPr lang="ru-RU" sz="2800" dirty="0" smtClean="0">
              <a:latin typeface="Comic Sans MS" pitchFamily="66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3333FF"/>
                </a:solidFill>
              </a:rPr>
              <a:t>Домашнее задание</a:t>
            </a:r>
            <a:endParaRPr lang="ru-RU" dirty="0">
              <a:solidFill>
                <a:srgbClr val="3333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90000"/>
              </a:lnSpc>
              <a:buClr>
                <a:srgbClr val="3333FF"/>
              </a:buClr>
              <a:buFontTx/>
              <a:buAutoNum type="arabicPeriod"/>
            </a:pPr>
            <a:r>
              <a:rPr lang="ru-RU" dirty="0" smtClean="0"/>
              <a:t>Вы хотите поиграть?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ru-RU" dirty="0" smtClean="0"/>
              <a:t>       Слово нужно отгадать. </a:t>
            </a:r>
            <a:r>
              <a:rPr lang="ru-RU" dirty="0" smtClean="0">
                <a:solidFill>
                  <a:srgbClr val="FF0000"/>
                </a:solidFill>
              </a:rPr>
              <a:t>Упр. 126</a:t>
            </a:r>
          </a:p>
          <a:p>
            <a:pPr marL="609600" indent="-609600">
              <a:lnSpc>
                <a:spcPct val="90000"/>
              </a:lnSpc>
              <a:buClr>
                <a:srgbClr val="3333FF"/>
              </a:buClr>
              <a:buFont typeface="+mj-lt"/>
              <a:buAutoNum type="arabicPeriod" startAt="2"/>
            </a:pPr>
            <a:r>
              <a:rPr lang="ru-RU" dirty="0" smtClean="0"/>
              <a:t>Возникает затрудненье?</a:t>
            </a:r>
          </a:p>
          <a:p>
            <a:pPr marL="609600" indent="-609600">
              <a:lnSpc>
                <a:spcPct val="90000"/>
              </a:lnSpc>
              <a:buClr>
                <a:srgbClr val="3333FF"/>
              </a:buClr>
              <a:buNone/>
            </a:pPr>
            <a:r>
              <a:rPr lang="ru-RU" dirty="0" smtClean="0"/>
              <a:t>        Прочитай тогда скорей</a:t>
            </a:r>
          </a:p>
          <a:p>
            <a:pPr marL="609600" indent="-609600">
              <a:lnSpc>
                <a:spcPct val="90000"/>
              </a:lnSpc>
              <a:buClr>
                <a:srgbClr val="3333FF"/>
              </a:buClr>
              <a:buNone/>
            </a:pPr>
            <a:r>
              <a:rPr lang="ru-RU" dirty="0" smtClean="0"/>
              <a:t>        Материал с теорией на </a:t>
            </a:r>
            <a:r>
              <a:rPr lang="ru-RU" dirty="0" smtClean="0">
                <a:solidFill>
                  <a:srgbClr val="FF0000"/>
                </a:solidFill>
              </a:rPr>
              <a:t>странице 51.</a:t>
            </a:r>
          </a:p>
          <a:p>
            <a:pPr marL="609600" indent="-609600">
              <a:lnSpc>
                <a:spcPct val="90000"/>
              </a:lnSpc>
              <a:buClr>
                <a:srgbClr val="3333FF"/>
              </a:buClr>
              <a:buFont typeface="+mj-lt"/>
              <a:buAutoNum type="arabicPeriod" startAt="3"/>
            </a:pPr>
            <a:r>
              <a:rPr lang="ru-RU" dirty="0" smtClean="0"/>
              <a:t>Если творчество кипит, 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ru-RU" dirty="0" smtClean="0"/>
              <a:t>       Хочешь стать писателем.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ru-RU" dirty="0" smtClean="0"/>
              <a:t>       Ты рассказик сочини по теме: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ru-RU" dirty="0" smtClean="0"/>
              <a:t>        «Сложносокращённые слова живут рядом».</a:t>
            </a:r>
          </a:p>
          <a:p>
            <a:pPr marL="609600" indent="-609600">
              <a:lnSpc>
                <a:spcPct val="90000"/>
              </a:lnSpc>
              <a:buClr>
                <a:srgbClr val="3333FF"/>
              </a:buClr>
              <a:buFont typeface="+mj-lt"/>
              <a:buAutoNum type="arabicPeriod" startAt="3"/>
            </a:pP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Картинка 7 из 2959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0737" y="116632"/>
            <a:ext cx="1973263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5229200"/>
        </p:xfrm>
        <a:graphic>
          <a:graphicData uri="http://schemas.openxmlformats.org/presentationml/2006/ole">
            <p:oleObj spid="_x0000_s1028" name="Презентация" r:id="rId3" imgW="4570330" imgH="3427599" progId="PowerPoint.Show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35896" y="3501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528" y="5301208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>Спасибо за урок!</a:t>
            </a:r>
            <a:endParaRPr lang="ru-RU" sz="6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Культура.</a:t>
            </a:r>
          </a:p>
          <a:p>
            <a:pPr>
              <a:buNone/>
            </a:pPr>
            <a:endParaRPr lang="ru-RU" sz="40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4000" dirty="0" smtClean="0">
                <a:solidFill>
                  <a:srgbClr val="3333FF"/>
                </a:solidFill>
                <a:latin typeface="Comic Sans MS" pitchFamily="66" charset="0"/>
              </a:rPr>
              <a:t>СМИ, драмкружок, стенгазета</a:t>
            </a:r>
            <a:endParaRPr lang="ru-RU" sz="4000" dirty="0">
              <a:solidFill>
                <a:srgbClr val="3333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Спорт.</a:t>
            </a:r>
          </a:p>
          <a:p>
            <a:pPr algn="ctr">
              <a:buNone/>
            </a:pPr>
            <a:endParaRPr lang="ru-RU" sz="40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4000" dirty="0" smtClean="0">
                <a:solidFill>
                  <a:srgbClr val="3333FF"/>
                </a:solidFill>
                <a:latin typeface="Comic Sans MS" pitchFamily="66" charset="0"/>
              </a:rPr>
              <a:t>Спортгородок, УЕФА, спортинвентарь</a:t>
            </a:r>
          </a:p>
          <a:p>
            <a:pPr algn="ctr">
              <a:buNone/>
            </a:pPr>
            <a:endParaRPr lang="ru-RU" sz="4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Армия.</a:t>
            </a:r>
          </a:p>
          <a:p>
            <a:pPr algn="ctr">
              <a:buNone/>
            </a:pPr>
            <a:endParaRPr lang="ru-RU" sz="4000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4000" dirty="0" smtClean="0">
                <a:solidFill>
                  <a:srgbClr val="3333FF"/>
                </a:solidFill>
                <a:latin typeface="Comic Sans MS" pitchFamily="66" charset="0"/>
              </a:rPr>
              <a:t>Комбат, вещмешок, УВД</a:t>
            </a:r>
            <a:endParaRPr lang="ru-RU" sz="4000" dirty="0">
              <a:solidFill>
                <a:srgbClr val="3333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333FF"/>
                </a:solidFill>
                <a:latin typeface="Comic Sans MS" pitchFamily="66" charset="0"/>
              </a:rPr>
              <a:t>Цель:</a:t>
            </a:r>
            <a:endParaRPr lang="ru-RU" b="1" dirty="0">
              <a:solidFill>
                <a:srgbClr val="3333FF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latin typeface="Comic Sans MS" pitchFamily="66" charset="0"/>
              </a:rPr>
              <a:t>Закреплять умения ... </a:t>
            </a:r>
          </a:p>
          <a:p>
            <a:pPr>
              <a:buNone/>
            </a:pPr>
            <a:r>
              <a:rPr lang="ru-RU" sz="4400" b="1" dirty="0" smtClean="0">
                <a:latin typeface="Comic Sans MS" pitchFamily="66" charset="0"/>
              </a:rPr>
              <a:t>образовывать сложносокращённые слова</a:t>
            </a:r>
            <a:endParaRPr lang="ru-RU" sz="4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latin typeface="Monotype Corsiva" pitchFamily="66" charset="0"/>
              </a:rPr>
              <a:t>Тема:</a:t>
            </a:r>
            <a:endParaRPr lang="ru-RU" sz="66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Образование сложносокращённых слов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3333FF"/>
                </a:solidFill>
                <a:latin typeface="Comic Sans MS" pitchFamily="66" charset="0"/>
              </a:rPr>
              <a:t>Способы сокращения слов:</a:t>
            </a:r>
            <a:endParaRPr lang="ru-RU" b="1" dirty="0">
              <a:solidFill>
                <a:srgbClr val="3333FF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Clr>
                <a:srgbClr val="3333FF"/>
              </a:buClr>
              <a:buFont typeface="+mj-lt"/>
              <a:buAutoNum type="arabicPeriod"/>
              <a:defRPr/>
            </a:pPr>
            <a:r>
              <a:rPr lang="ru-RU" sz="3600" dirty="0" smtClean="0">
                <a:latin typeface="Comic Sans MS" pitchFamily="66" charset="0"/>
              </a:rPr>
              <a:t>Часть слова + целое слово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драмкружок</a:t>
            </a:r>
          </a:p>
          <a:p>
            <a:pPr marL="514350" indent="-514350">
              <a:buClr>
                <a:srgbClr val="3333FF"/>
              </a:buClr>
              <a:buFont typeface="+mj-lt"/>
              <a:buAutoNum type="arabicPeriod" startAt="2"/>
              <a:defRPr/>
            </a:pPr>
            <a:r>
              <a:rPr lang="ru-RU" sz="3600" dirty="0" smtClean="0">
                <a:latin typeface="Comic Sans MS" pitchFamily="66" charset="0"/>
              </a:rPr>
              <a:t>Часть слова + часть слова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завхоз</a:t>
            </a:r>
          </a:p>
          <a:p>
            <a:pPr marL="514350" indent="-514350">
              <a:buClr>
                <a:srgbClr val="3333FF"/>
              </a:buClr>
              <a:buFont typeface="+mj-lt"/>
              <a:buAutoNum type="arabicPeriod" startAt="3"/>
              <a:defRPr/>
            </a:pPr>
            <a:r>
              <a:rPr lang="ru-RU" sz="3600" dirty="0" smtClean="0">
                <a:latin typeface="Comic Sans MS" pitchFamily="66" charset="0"/>
              </a:rPr>
              <a:t>Аббревиатура</a:t>
            </a:r>
          </a:p>
          <a:p>
            <a:pPr algn="ctr"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ЕГЭ</a:t>
            </a:r>
            <a:endParaRPr lang="ru-RU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Задание: </a:t>
            </a:r>
            <a:r>
              <a:rPr lang="ru-RU" sz="3600" dirty="0" smtClean="0">
                <a:solidFill>
                  <a:schemeClr val="tx1"/>
                </a:solidFill>
                <a:latin typeface="Comic Sans MS" pitchFamily="66" charset="0"/>
              </a:rPr>
              <a:t>Распределите слова по способу сокращения слов</a:t>
            </a:r>
            <a:r>
              <a:rPr lang="ru-RU" sz="4800" dirty="0" smtClean="0">
                <a:latin typeface="Comic Sans MS" pitchFamily="66" charset="0"/>
              </a:rPr>
              <a:t/>
            </a:r>
            <a:br>
              <a:rPr lang="ru-RU" sz="4800" dirty="0" smtClean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5963"/>
          </a:xfrm>
        </p:spPr>
        <p:txBody>
          <a:bodyPr>
            <a:normAutofit/>
          </a:bodyPr>
          <a:lstStyle/>
          <a:p>
            <a:pPr marL="0" indent="358775">
              <a:buNone/>
            </a:pPr>
            <a:r>
              <a:rPr lang="ru-RU" sz="3600" smtClean="0">
                <a:latin typeface="Comic Sans MS" pitchFamily="66" charset="0"/>
              </a:rPr>
              <a:t>Зам.директора</a:t>
            </a:r>
            <a:r>
              <a:rPr lang="ru-RU" sz="3600" dirty="0" smtClean="0">
                <a:latin typeface="Comic Sans MS" pitchFamily="66" charset="0"/>
              </a:rPr>
              <a:t>, универмаг, канцтовары, ИГУ, химчистка, ДПС, военкомат, ВДВ, завхоз, ЕГЭ, вещмешок, линкор.</a:t>
            </a:r>
            <a:r>
              <a:rPr lang="ru-RU" sz="2800" dirty="0" smtClean="0">
                <a:latin typeface="Comic Sans MS" pitchFamily="66" charset="0"/>
              </a:rPr>
              <a:t> 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4" name="Блок-схема: несколько документов 3"/>
          <p:cNvSpPr/>
          <p:nvPr/>
        </p:nvSpPr>
        <p:spPr>
          <a:xfrm>
            <a:off x="6516216" y="4221088"/>
            <a:ext cx="2016224" cy="2232248"/>
          </a:xfrm>
          <a:prstGeom prst="flowChartMultidocumen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Время выполнения – 7 минут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457200" y="1600200"/>
          <a:ext cx="8229600" cy="30172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Часть слова + слово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Часть слова + часть слова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Аббревиатура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marT="45696" marB="45696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Шаблон для презентаций к урокам русского языка (PPTminimizer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для презентаций к урокам русского языка (PPTminimizer)</Template>
  <TotalTime>418</TotalTime>
  <Words>368</Words>
  <Application>Microsoft Office PowerPoint</Application>
  <PresentationFormat>Экран (4:3)</PresentationFormat>
  <Paragraphs>98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Шаблон для презентаций к урокам русского языка (PPTminimizer)</vt:lpstr>
      <vt:lpstr>Презентация</vt:lpstr>
      <vt:lpstr>Слайд 1</vt:lpstr>
      <vt:lpstr>Слайд 2</vt:lpstr>
      <vt:lpstr>Слайд 3</vt:lpstr>
      <vt:lpstr>Слайд 4</vt:lpstr>
      <vt:lpstr>Цель:</vt:lpstr>
      <vt:lpstr>Тема:</vt:lpstr>
      <vt:lpstr>Способы сокращения слов:</vt:lpstr>
      <vt:lpstr> Задание: Распределите слова по способу сокращения слов </vt:lpstr>
      <vt:lpstr>Слайд 9</vt:lpstr>
      <vt:lpstr>Проверь себя!</vt:lpstr>
      <vt:lpstr>Задание: выписать из стихотворения сложные слова, указать способ сложения</vt:lpstr>
      <vt:lpstr>Подведём итоги</vt:lpstr>
      <vt:lpstr>Подведём итоги:</vt:lpstr>
      <vt:lpstr>Домашнее задание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37</cp:revision>
  <dcterms:modified xsi:type="dcterms:W3CDTF">2014-10-15T04:14:06Z</dcterms:modified>
</cp:coreProperties>
</file>