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6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8" r:id="rId9"/>
    <p:sldId id="269" r:id="rId10"/>
    <p:sldId id="312" r:id="rId11"/>
    <p:sldId id="324" r:id="rId12"/>
    <p:sldId id="270" r:id="rId13"/>
    <p:sldId id="293" r:id="rId14"/>
    <p:sldId id="294" r:id="rId15"/>
    <p:sldId id="296" r:id="rId16"/>
    <p:sldId id="325" r:id="rId17"/>
    <p:sldId id="303" r:id="rId18"/>
    <p:sldId id="301" r:id="rId19"/>
    <p:sldId id="274" r:id="rId20"/>
    <p:sldId id="321" r:id="rId21"/>
    <p:sldId id="322" r:id="rId22"/>
    <p:sldId id="326" r:id="rId23"/>
    <p:sldId id="323" r:id="rId24"/>
    <p:sldId id="275" r:id="rId25"/>
    <p:sldId id="295" r:id="rId26"/>
    <p:sldId id="313" r:id="rId27"/>
    <p:sldId id="315" r:id="rId28"/>
    <p:sldId id="317" r:id="rId29"/>
    <p:sldId id="318" r:id="rId30"/>
    <p:sldId id="310" r:id="rId31"/>
    <p:sldId id="307" r:id="rId32"/>
    <p:sldId id="308" r:id="rId33"/>
    <p:sldId id="280" r:id="rId34"/>
    <p:sldId id="281" r:id="rId35"/>
    <p:sldId id="282" r:id="rId36"/>
    <p:sldId id="283" r:id="rId37"/>
    <p:sldId id="284" r:id="rId38"/>
    <p:sldId id="285" r:id="rId39"/>
    <p:sldId id="305" r:id="rId40"/>
    <p:sldId id="306" r:id="rId41"/>
    <p:sldId id="288" r:id="rId42"/>
    <p:sldId id="289" r:id="rId43"/>
    <p:sldId id="290" r:id="rId4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6212" autoAdjust="0"/>
  </p:normalViewPr>
  <p:slideViewPr>
    <p:cSldViewPr snapToGrid="0">
      <p:cViewPr varScale="1">
        <p:scale>
          <a:sx n="100" d="100"/>
          <a:sy n="100" d="100"/>
        </p:scale>
        <p:origin x="8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084"/>
    </p:cViewPr>
  </p:sorterViewPr>
  <p:notesViewPr>
    <p:cSldViewPr snapToGrid="0">
      <p:cViewPr varScale="1">
        <p:scale>
          <a:sx n="59" d="100"/>
          <a:sy n="59" d="100"/>
        </p:scale>
        <p:origin x="-250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C61C9-4543-4537-B729-6AECD4B69CC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E8285-181D-4C4F-8C1F-32C34B4FF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30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B2DF9-FAE4-49D2-9A79-B87030D47292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3CC6F-CF81-4ADC-867B-792C8F52F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40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32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859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070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90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96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66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01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Помещения</a:t>
            </a:r>
            <a:r>
              <a:rPr lang="ru-RU" baseline="0" dirty="0" smtClean="0"/>
              <a:t> должны быть обозначены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13605-5AFF-4493-B3BE-7061343C9ED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1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2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86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2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274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939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15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598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75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14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907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07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602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099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F29E2-F2F7-461C-A1FF-1A1534B0C52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8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5810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F29E2-F2F7-461C-A1FF-1A1534B0C52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559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491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415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5210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568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471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2430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248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923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3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225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836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6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9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9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128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14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ru-RU" sz="1200" b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CC6F-CF81-4ADC-867B-792C8F52FE0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1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2" descr="коричневцй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80">
            <a:off x="867153" y="32652"/>
            <a:ext cx="1209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0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753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1097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962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34934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818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24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9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91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346" y="0"/>
            <a:ext cx="12211346" cy="14997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18F8A-4EAA-4219-AB2F-74FF4E5B7D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3430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346" y="0"/>
            <a:ext cx="12211346" cy="14997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520"/>
              </a:lnSpc>
            </a:pPr>
            <a:fld id="{81D60167-4931-47E6-BA6A-407CBD079E47}" type="slidenum">
              <a:rPr lang="ru-RU" smtClean="0"/>
              <a:pPr marL="124460">
                <a:lnSpc>
                  <a:spcPts val="152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22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346" y="0"/>
            <a:ext cx="12211346" cy="14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11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E48-1840-46E8-933C-523071F931A2}" type="datetimeFigureOut">
              <a:rPr lang="ru-RU" smtClean="0"/>
              <a:pPr/>
              <a:t>16.04.2018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D1B1-58A0-4594-83C9-33E63D10554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346" y="0"/>
            <a:ext cx="1221134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2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6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5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0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6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346" y="0"/>
            <a:ext cx="1221134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0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7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pPr/>
              <a:t>4/16/2018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7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3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6" r:id="rId19"/>
    <p:sldLayoutId id="2147483847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2063" y="1276588"/>
            <a:ext cx="9775127" cy="451461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Подготовка и проведение государственной итоговой аттестации по программам основного общего образования в </a:t>
            </a:r>
            <a:r>
              <a:rPr lang="ru-RU" b="1" dirty="0" smtClean="0">
                <a:solidFill>
                  <a:srgbClr val="000099"/>
                </a:solidFill>
              </a:rPr>
              <a:t>2018 </a:t>
            </a:r>
            <a:r>
              <a:rPr lang="ru-RU" b="1" dirty="0">
                <a:solidFill>
                  <a:srgbClr val="000099"/>
                </a:solidFill>
              </a:rPr>
              <a:t>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7105" y="221785"/>
            <a:ext cx="8065558" cy="1096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ГАУ ДПО «Институт развития образования иркутской области»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Региональный центр обработки информации и мониторинга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3934" y="6181506"/>
            <a:ext cx="461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spcBef>
                <a:spcPts val="1614"/>
              </a:spcBef>
            </a:pPr>
            <a:r>
              <a:rPr lang="ru-RU" b="1" dirty="0" smtClean="0">
                <a:latin typeface="Franklin Gothic Demi"/>
                <a:cs typeface="Franklin Gothic Demi"/>
              </a:rPr>
              <a:t>17 </a:t>
            </a:r>
            <a:r>
              <a:rPr lang="ru-RU" b="1" dirty="0" smtClean="0">
                <a:latin typeface="Franklin Gothic Demi"/>
                <a:cs typeface="Franklin Gothic Demi"/>
              </a:rPr>
              <a:t>апреля </a:t>
            </a:r>
            <a:r>
              <a:rPr lang="ru-RU" b="1" dirty="0" smtClean="0">
                <a:latin typeface="Franklin Gothic Demi"/>
                <a:cs typeface="Franklin Gothic Demi"/>
              </a:rPr>
              <a:t>2018 </a:t>
            </a:r>
            <a:r>
              <a:rPr lang="ru-RU" b="1" dirty="0" smtClean="0">
                <a:latin typeface="Franklin Gothic Demi"/>
                <a:cs typeface="Franklin Gothic Demi"/>
              </a:rPr>
              <a:t>г.</a:t>
            </a:r>
            <a:endParaRPr lang="en-US" b="1" dirty="0">
              <a:latin typeface="Franklin Gothic Demi"/>
              <a:cs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4157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2306" y="0"/>
            <a:ext cx="871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Проект 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1686" t="15477" r="8220" b="22309"/>
          <a:stretch/>
        </p:blipFill>
        <p:spPr>
          <a:xfrm>
            <a:off x="171431" y="338554"/>
            <a:ext cx="11020444" cy="6417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2306" y="0"/>
            <a:ext cx="871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Проект 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1502" t="16224" r="8186" b="32461"/>
          <a:stretch/>
        </p:blipFill>
        <p:spPr>
          <a:xfrm>
            <a:off x="123805" y="619125"/>
            <a:ext cx="1186164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31950" y="1484314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>
                <a:solidFill>
                  <a:schemeClr val="accent2"/>
                </a:solidFill>
              </a:rPr>
              <a:t>   </a:t>
            </a:r>
            <a:endParaRPr lang="ru-RU" altLang="ru-RU" sz="280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155637" y="477966"/>
            <a:ext cx="6443662" cy="9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ГИА-9 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ранее 1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сентября</a:t>
            </a: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Дополнительный период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70688" y="1428736"/>
            <a:ext cx="10476674" cy="48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33" tIns="45667" rIns="91333" bIns="45667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47675">
              <a:defRPr/>
            </a:pPr>
            <a:r>
              <a:rPr lang="ru-RU" altLang="ru-RU" sz="2800" b="1" dirty="0">
                <a:solidFill>
                  <a:srgbClr val="000099"/>
                </a:solidFill>
              </a:rPr>
              <a:t>п</a:t>
            </a:r>
            <a:r>
              <a:rPr lang="ru-RU" altLang="ru-RU" sz="2800" b="1" dirty="0" smtClean="0">
                <a:solidFill>
                  <a:srgbClr val="000099"/>
                </a:solidFill>
              </a:rPr>
              <a:t>. 61</a:t>
            </a:r>
            <a:r>
              <a:rPr lang="ru-RU" altLang="ru-RU" sz="2800" b="1" dirty="0">
                <a:solidFill>
                  <a:srgbClr val="000099"/>
                </a:solidFill>
              </a:rPr>
              <a:t>. Обучающимся</a:t>
            </a:r>
          </a:p>
          <a:p>
            <a:pPr indent="447675">
              <a:defRPr/>
            </a:pPr>
            <a:r>
              <a:rPr lang="ru-RU" sz="2800" b="1" dirty="0">
                <a:solidFill>
                  <a:srgbClr val="FF0000"/>
                </a:solidFill>
              </a:rPr>
              <a:t>- не прошедшим ГИА,</a:t>
            </a:r>
          </a:p>
          <a:p>
            <a:pPr indent="447675">
              <a:defRPr/>
            </a:pPr>
            <a:r>
              <a:rPr lang="ru-RU" sz="2800" b="1" dirty="0">
                <a:solidFill>
                  <a:srgbClr val="000099"/>
                </a:solidFill>
              </a:rPr>
              <a:t>- получившим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неудовлетворительные результаты более чем по двум учебным предметам,</a:t>
            </a:r>
          </a:p>
          <a:p>
            <a:pPr indent="447675">
              <a:buFontTx/>
              <a:buChar char="-"/>
              <a:defRPr/>
            </a:pPr>
            <a:r>
              <a:rPr lang="ru-RU" sz="2800" b="1" dirty="0">
                <a:solidFill>
                  <a:srgbClr val="000099"/>
                </a:solidFill>
              </a:rPr>
              <a:t>получившим </a:t>
            </a:r>
            <a:r>
              <a:rPr lang="ru-RU" sz="2800" b="1" dirty="0">
                <a:solidFill>
                  <a:srgbClr val="FF0000"/>
                </a:solidFill>
              </a:rPr>
              <a:t>повторно неудовлетворительный результат</a:t>
            </a:r>
            <a:r>
              <a:rPr lang="ru-RU" sz="2800" b="1" dirty="0">
                <a:solidFill>
                  <a:srgbClr val="000099"/>
                </a:solidFill>
              </a:rPr>
              <a:t> по одному </a:t>
            </a:r>
            <a:r>
              <a:rPr lang="ru-RU" sz="2800" b="1" dirty="0" smtClean="0">
                <a:solidFill>
                  <a:srgbClr val="000099"/>
                </a:solidFill>
              </a:rPr>
              <a:t>или двум предметам </a:t>
            </a:r>
            <a:r>
              <a:rPr lang="ru-RU" sz="2800" b="1" dirty="0">
                <a:solidFill>
                  <a:srgbClr val="000099"/>
                </a:solidFill>
              </a:rPr>
              <a:t>в дополнительные сроки</a:t>
            </a:r>
          </a:p>
          <a:p>
            <a:pPr eaLnBrk="1" hangingPunct="1">
              <a:defRPr/>
            </a:pPr>
            <a:endParaRPr lang="ru-RU" sz="2800" b="1" dirty="0">
              <a:solidFill>
                <a:srgbClr val="000099"/>
              </a:solidFill>
            </a:endParaRPr>
          </a:p>
          <a:p>
            <a:pPr indent="447675">
              <a:defRPr/>
            </a:pPr>
            <a:r>
              <a:rPr lang="ru-RU" sz="2800" b="1" dirty="0">
                <a:solidFill>
                  <a:srgbClr val="000099"/>
                </a:solidFill>
              </a:rPr>
              <a:t> предоставляется право пройти ГИА </a:t>
            </a:r>
            <a:r>
              <a:rPr lang="ru-RU" sz="2800" b="1" dirty="0" smtClean="0">
                <a:solidFill>
                  <a:srgbClr val="000099"/>
                </a:solidFill>
              </a:rPr>
              <a:t>по соответствующим </a:t>
            </a:r>
            <a:r>
              <a:rPr lang="ru-RU" sz="2800" b="1" dirty="0">
                <a:solidFill>
                  <a:srgbClr val="000099"/>
                </a:solidFill>
              </a:rPr>
              <a:t>учебным предметам </a:t>
            </a:r>
          </a:p>
          <a:p>
            <a:pPr indent="447675">
              <a:defRPr/>
            </a:pPr>
            <a:r>
              <a:rPr lang="ru-RU" sz="2800" b="1" dirty="0">
                <a:solidFill>
                  <a:srgbClr val="000099"/>
                </a:solidFill>
              </a:rPr>
              <a:t>   </a:t>
            </a:r>
            <a:r>
              <a:rPr lang="ru-RU" sz="2800" b="1" dirty="0">
                <a:solidFill>
                  <a:srgbClr val="FF0000"/>
                </a:solidFill>
              </a:rPr>
              <a:t>не ранее 1 сентября текущего года</a:t>
            </a:r>
            <a:endParaRPr lang="ru-RU" altLang="ru-RU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82880" y="1484314"/>
            <a:ext cx="10850880" cy="115886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dirty="0">
                <a:solidFill>
                  <a:schemeClr val="accent2"/>
                </a:solidFill>
              </a:rPr>
              <a:t>   </a:t>
            </a:r>
            <a:r>
              <a:rPr lang="ru-RU" altLang="ru-RU" sz="2800" b="1" dirty="0" smtClean="0">
                <a:solidFill>
                  <a:srgbClr val="000099"/>
                </a:solidFill>
              </a:rPr>
              <a:t>п.1.4. </a:t>
            </a:r>
            <a:r>
              <a:rPr lang="ru-RU" altLang="ru-RU" sz="2800" b="1" dirty="0">
                <a:solidFill>
                  <a:srgbClr val="000099"/>
                </a:solidFill>
              </a:rPr>
              <a:t>Для лиц, указанных в</a:t>
            </a:r>
            <a:r>
              <a:rPr lang="ru-RU" altLang="ru-RU" sz="2800" b="1" dirty="0">
                <a:solidFill>
                  <a:schemeClr val="accent2"/>
                </a:solidFill>
              </a:rPr>
              <a:t>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п.61 </a:t>
            </a:r>
            <a:r>
              <a:rPr lang="ru-RU" altLang="ru-RU" sz="2800" b="1" dirty="0">
                <a:solidFill>
                  <a:srgbClr val="FF0000"/>
                </a:solidFill>
              </a:rPr>
              <a:t>Порядка </a:t>
            </a:r>
            <a:r>
              <a:rPr lang="ru-RU" altLang="ru-RU" sz="2800" b="1" dirty="0">
                <a:solidFill>
                  <a:srgbClr val="000099"/>
                </a:solidFill>
              </a:rPr>
              <a:t>проведения ГИА:</a:t>
            </a:r>
          </a:p>
          <a:p>
            <a:pPr eaLnBrk="1" hangingPunct="1">
              <a:buFontTx/>
              <a:buNone/>
            </a:pPr>
            <a:endParaRPr lang="ru-RU" altLang="ru-RU" sz="2800" b="1" dirty="0">
              <a:solidFill>
                <a:schemeClr val="accent2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3482" y="475581"/>
            <a:ext cx="7019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Дополнительный период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30713"/>
              </p:ext>
            </p:extLst>
          </p:nvPr>
        </p:nvGraphicFramePr>
        <p:xfrm>
          <a:off x="778854" y="2846566"/>
          <a:ext cx="7639738" cy="273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7749"/>
                <a:gridCol w="5311989"/>
              </a:tblGrid>
              <a:tr h="4918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сентября 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вт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151130" marR="151130" marT="127000" marB="1270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русский язык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151130" marR="151130" marT="127000" marB="127000"/>
                </a:tc>
              </a:tr>
              <a:tr h="491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сентября (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пт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математика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151130" marR="151130" marT="127000" marB="127000"/>
                </a:tc>
              </a:tr>
              <a:tr h="491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сентября (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пн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история</a:t>
                      </a:r>
                      <a:r>
                        <a:rPr lang="ru-RU" sz="1600" dirty="0" smtClean="0">
                          <a:latin typeface="+mn-lt"/>
                        </a:rPr>
                        <a:t>, биология, </a:t>
                      </a:r>
                      <a:r>
                        <a:rPr lang="ru-RU" sz="1600" dirty="0" smtClean="0">
                          <a:latin typeface="+mn-lt"/>
                        </a:rPr>
                        <a:t>физика, география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151130" marR="151130" marT="127000" marB="127000"/>
                </a:tc>
              </a:tr>
              <a:tr h="7327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сентября (ср)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обществознание, химия, </a:t>
                      </a:r>
                      <a:r>
                        <a:rPr lang="ru-RU" sz="1600" dirty="0" smtClean="0">
                          <a:latin typeface="+mn-lt"/>
                        </a:rPr>
                        <a:t>литература, информатика </a:t>
                      </a:r>
                      <a:r>
                        <a:rPr lang="ru-RU" sz="1600" dirty="0" smtClean="0">
                          <a:latin typeface="+mn-lt"/>
                        </a:rPr>
                        <a:t>и </a:t>
                      </a:r>
                      <a:r>
                        <a:rPr lang="ru-RU" sz="1600" dirty="0" smtClean="0">
                          <a:latin typeface="+mn-lt"/>
                        </a:rPr>
                        <a:t>ИКТ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151130" marR="151130" marT="127000" marB="127000"/>
                </a:tc>
              </a:tr>
              <a:tr h="491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сентября (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пт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иностранные языки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151130" marR="151130" marT="127000" marB="127000"/>
                </a:tc>
              </a:tr>
            </a:tbl>
          </a:graphicData>
        </a:graphic>
      </p:graphicFrame>
      <p:sp>
        <p:nvSpPr>
          <p:cNvPr id="8" name="Правая фигурная скобка 7"/>
          <p:cNvSpPr/>
          <p:nvPr/>
        </p:nvSpPr>
        <p:spPr>
          <a:xfrm>
            <a:off x="8587566" y="2716335"/>
            <a:ext cx="500066" cy="3017528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246128" y="3717267"/>
            <a:ext cx="2397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Основные дни дополнительного периода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881" y="1075926"/>
            <a:ext cx="871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Из Приказа </a:t>
            </a:r>
            <a:r>
              <a:rPr lang="ru-RU" sz="1600" dirty="0" err="1" smtClean="0"/>
              <a:t>Минобнауки</a:t>
            </a:r>
            <a:r>
              <a:rPr lang="ru-RU" sz="1600" dirty="0" smtClean="0"/>
              <a:t> от </a:t>
            </a:r>
            <a:r>
              <a:rPr lang="ru-RU" sz="1600" dirty="0"/>
              <a:t>10.11.2017 г. № </a:t>
            </a:r>
            <a:r>
              <a:rPr lang="ru-RU" sz="1600" dirty="0"/>
              <a:t>1097</a:t>
            </a:r>
          </a:p>
        </p:txBody>
      </p:sp>
    </p:spTree>
    <p:extLst>
      <p:ext uri="{BB962C8B-B14F-4D97-AF65-F5344CB8AC3E}">
        <p14:creationId xmlns:p14="http://schemas.microsoft.com/office/powerpoint/2010/main" val="320778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3482" y="475581"/>
            <a:ext cx="7019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Дополнительный период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9136587" y="2708297"/>
            <a:ext cx="500066" cy="3321027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636653" y="3846726"/>
            <a:ext cx="2397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Резервные дни дополнительного периода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146304" y="1549429"/>
            <a:ext cx="10442448" cy="115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sz="2800" b="1" dirty="0" smtClean="0">
                <a:solidFill>
                  <a:schemeClr val="accent2"/>
                </a:solidFill>
              </a:rPr>
              <a:t>   </a:t>
            </a:r>
            <a:r>
              <a:rPr lang="ru-RU" altLang="ru-RU" sz="2800" b="1" dirty="0" smtClean="0">
                <a:solidFill>
                  <a:srgbClr val="000099"/>
                </a:solidFill>
              </a:rPr>
              <a:t>п.1.3. Для лиц, указанных в</a:t>
            </a:r>
            <a:r>
              <a:rPr lang="ru-RU" alt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п.30 Порядка </a:t>
            </a:r>
            <a:r>
              <a:rPr lang="ru-RU" altLang="ru-RU" sz="2800" b="1" dirty="0" smtClean="0">
                <a:solidFill>
                  <a:srgbClr val="000099"/>
                </a:solidFill>
              </a:rPr>
              <a:t>проведения ГИА:</a:t>
            </a:r>
          </a:p>
          <a:p>
            <a:pPr>
              <a:buFontTx/>
              <a:buNone/>
            </a:pPr>
            <a:endParaRPr lang="ru-RU" altLang="ru-RU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539361"/>
              </p:ext>
            </p:extLst>
          </p:nvPr>
        </p:nvGraphicFramePr>
        <p:xfrm>
          <a:off x="1080199" y="2708298"/>
          <a:ext cx="7639738" cy="3341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7749"/>
                <a:gridCol w="5311989"/>
              </a:tblGrid>
              <a:tr h="6087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17 </a:t>
                      </a:r>
                      <a:r>
                        <a:rPr lang="ru-RU" sz="1600" dirty="0" smtClean="0"/>
                        <a:t>сентября (</a:t>
                      </a:r>
                      <a:r>
                        <a:rPr lang="ru-RU" sz="1600" dirty="0" err="1" smtClean="0"/>
                        <a:t>пн</a:t>
                      </a:r>
                      <a:r>
                        <a:rPr lang="ru-RU" sz="1600" dirty="0" smtClean="0"/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151130" marR="151130" marT="127000" marB="1270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русский язык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151130" marR="151130" marT="127000" marB="127000"/>
                </a:tc>
              </a:tr>
              <a:tr h="3884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/>
                        <a:t>18 </a:t>
                      </a:r>
                      <a:r>
                        <a:rPr lang="ru-RU" sz="1600" dirty="0" smtClean="0"/>
                        <a:t>сентября (</a:t>
                      </a:r>
                      <a:r>
                        <a:rPr lang="ru-RU" sz="1600" dirty="0" err="1" smtClean="0"/>
                        <a:t>вт</a:t>
                      </a:r>
                      <a:r>
                        <a:rPr lang="ru-RU" sz="1600" dirty="0" smtClean="0"/>
                        <a:t>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/>
                        <a:t>история</a:t>
                      </a:r>
                      <a:r>
                        <a:rPr lang="ru-RU" sz="1600" i="1" dirty="0" smtClean="0"/>
                        <a:t>, биология, </a:t>
                      </a:r>
                      <a:r>
                        <a:rPr lang="ru-RU" sz="1600" i="1" dirty="0" smtClean="0"/>
                        <a:t>физика, география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151130" marR="151130" marT="127000" marB="127000"/>
                </a:tc>
              </a:tr>
              <a:tr h="4492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/>
                        <a:t>19 </a:t>
                      </a:r>
                      <a:r>
                        <a:rPr lang="ru-RU" sz="1600" dirty="0" smtClean="0"/>
                        <a:t>сентября (ср)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математика 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151130" marR="151130" marT="127000" marB="127000"/>
                </a:tc>
              </a:tr>
              <a:tr h="4492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/>
                        <a:t>20 </a:t>
                      </a:r>
                      <a:r>
                        <a:rPr lang="ru-RU" sz="1600" dirty="0" smtClean="0"/>
                        <a:t>сентября (</a:t>
                      </a:r>
                      <a:r>
                        <a:rPr lang="ru-RU" sz="1600" dirty="0" err="1" smtClean="0"/>
                        <a:t>чт</a:t>
                      </a:r>
                      <a:r>
                        <a:rPr lang="ru-RU" sz="1600" dirty="0" smtClean="0"/>
                        <a:t>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/>
                        <a:t>обществознание</a:t>
                      </a:r>
                      <a:r>
                        <a:rPr lang="ru-RU" sz="1600" i="1" dirty="0" smtClean="0"/>
                        <a:t>, химия, </a:t>
                      </a:r>
                      <a:r>
                        <a:rPr lang="ru-RU" sz="1600" i="1" dirty="0" smtClean="0"/>
                        <a:t>литература, информатика и ИКТ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151130" marR="151130" marT="127000" marB="127000"/>
                </a:tc>
              </a:tr>
              <a:tr h="4492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/>
                        <a:t>21 сентября </a:t>
                      </a:r>
                      <a:r>
                        <a:rPr lang="ru-RU" sz="1600" dirty="0" smtClean="0"/>
                        <a:t>(</a:t>
                      </a:r>
                      <a:r>
                        <a:rPr lang="ru-RU" sz="1600" dirty="0" err="1" smtClean="0"/>
                        <a:t>пт</a:t>
                      </a:r>
                      <a:r>
                        <a:rPr lang="ru-RU" sz="1600" dirty="0" smtClean="0"/>
                        <a:t>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/>
                        <a:t>иностранные языки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151130" marR="151130" marT="127000" marB="127000"/>
                </a:tc>
              </a:tr>
              <a:tr h="4492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сентября (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всем учебным предметам</a:t>
                      </a:r>
                      <a:endParaRPr lang="ru-RU" sz="16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130" marR="151130" marT="127000" marB="12700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90881" y="1075926"/>
            <a:ext cx="871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Из Приказа </a:t>
            </a:r>
            <a:r>
              <a:rPr lang="ru-RU" sz="1600" dirty="0" err="1" smtClean="0"/>
              <a:t>Минобнауки</a:t>
            </a:r>
            <a:r>
              <a:rPr lang="ru-RU" sz="1600" dirty="0" smtClean="0"/>
              <a:t> от </a:t>
            </a:r>
            <a:r>
              <a:rPr lang="ru-RU" sz="1600" dirty="0"/>
              <a:t>10.11.2017 г. № </a:t>
            </a:r>
            <a:r>
              <a:rPr lang="ru-RU" sz="1600" dirty="0"/>
              <a:t>1097</a:t>
            </a:r>
          </a:p>
        </p:txBody>
      </p:sp>
    </p:spTree>
    <p:extLst>
      <p:ext uri="{BB962C8B-B14F-4D97-AF65-F5344CB8AC3E}">
        <p14:creationId xmlns:p14="http://schemas.microsoft.com/office/powerpoint/2010/main" val="12546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61" y="4068348"/>
            <a:ext cx="5129877" cy="2789652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598384" y="515667"/>
            <a:ext cx="9310891" cy="615575"/>
          </a:xfrm>
          <a:prstGeom prst="rect">
            <a:avLst/>
          </a:prstGeom>
        </p:spPr>
        <p:txBody>
          <a:bodyPr lIns="62728" tIns="31364" rIns="62728" bIns="31364">
            <a:normAutofit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8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bg1"/>
                </a:solidFill>
                <a:latin typeface="+mn-lt"/>
              </a:rPr>
              <a:t>Пункт проведения экзамена</a:t>
            </a:r>
            <a:endParaRPr lang="ru-RU" sz="27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25" y="1855539"/>
            <a:ext cx="11224008" cy="802004"/>
          </a:xfrm>
          <a:prstGeom prst="rect">
            <a:avLst/>
          </a:prstGeom>
          <a:noFill/>
        </p:spPr>
        <p:txBody>
          <a:bodyPr wrap="square" lIns="62728" tIns="31364" rIns="62728" bIns="3136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2001A"/>
                </a:solidFill>
              </a:rPr>
              <a:t>Пункт проведения экзамена </a:t>
            </a:r>
            <a:r>
              <a:rPr lang="ru-RU" sz="2400" dirty="0" smtClean="0">
                <a:solidFill>
                  <a:srgbClr val="006AB3"/>
                </a:solidFill>
              </a:rPr>
              <a:t>(</a:t>
            </a:r>
            <a:r>
              <a:rPr lang="ru-RU" sz="2400" b="1" dirty="0" smtClean="0">
                <a:solidFill>
                  <a:srgbClr val="000099"/>
                </a:solidFill>
              </a:rPr>
              <a:t>ППЭ</a:t>
            </a:r>
            <a:r>
              <a:rPr lang="ru-RU" sz="2400" dirty="0" smtClean="0">
                <a:solidFill>
                  <a:srgbClr val="000099"/>
                </a:solidFill>
              </a:rPr>
              <a:t>) </a:t>
            </a:r>
            <a:r>
              <a:rPr lang="ru-RU" sz="2400" dirty="0">
                <a:solidFill>
                  <a:srgbClr val="000099"/>
                </a:solidFill>
              </a:rPr>
              <a:t>– </a:t>
            </a:r>
            <a:r>
              <a:rPr lang="ru-RU" sz="2400" dirty="0" smtClean="0">
                <a:solidFill>
                  <a:srgbClr val="000099"/>
                </a:solidFill>
              </a:rPr>
              <a:t>здание, которое </a:t>
            </a:r>
            <a:r>
              <a:rPr lang="ru-RU" sz="2400" dirty="0">
                <a:solidFill>
                  <a:srgbClr val="000099"/>
                </a:solidFill>
              </a:rPr>
              <a:t>используется для проведения </a:t>
            </a:r>
            <a:r>
              <a:rPr lang="ru-RU" sz="2400" dirty="0" smtClean="0">
                <a:solidFill>
                  <a:srgbClr val="000099"/>
                </a:solidFill>
              </a:rPr>
              <a:t>ГИА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1442" y="2769619"/>
            <a:ext cx="8406030" cy="1422687"/>
          </a:xfrm>
          <a:prstGeom prst="rect">
            <a:avLst/>
          </a:prstGeom>
          <a:noFill/>
        </p:spPr>
        <p:txBody>
          <a:bodyPr wrap="square" lIns="62728" tIns="31364" rIns="62728" bIns="31364" rtlCol="0">
            <a:spAutoFit/>
          </a:bodyPr>
          <a:lstStyle/>
          <a:p>
            <a:endParaRPr lang="ru-RU" sz="2000" dirty="0" smtClean="0">
              <a:solidFill>
                <a:srgbClr val="006AB3"/>
              </a:solidFill>
            </a:endParaRPr>
          </a:p>
          <a:p>
            <a:pPr algn="ctr">
              <a:spcAft>
                <a:spcPts val="1029"/>
              </a:spcAft>
            </a:pPr>
            <a:r>
              <a:rPr lang="ru-RU" sz="2000" b="1" dirty="0" smtClean="0">
                <a:solidFill>
                  <a:srgbClr val="000099"/>
                </a:solidFill>
              </a:rPr>
              <a:t>Места расположения ППЭ  утверждаются министерством образования Иркутской области по согласованию с ГЭК</a:t>
            </a:r>
            <a:endParaRPr lang="ru-RU" sz="2000" dirty="0">
              <a:solidFill>
                <a:srgbClr val="000099"/>
              </a:solidFill>
            </a:endParaRPr>
          </a:p>
          <a:p>
            <a:endParaRPr lang="ru-RU" sz="2000" dirty="0">
              <a:solidFill>
                <a:srgbClr val="006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8216" y="1355910"/>
            <a:ext cx="3594739" cy="19450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5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3670" y="1424785"/>
            <a:ext cx="1825774" cy="21865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38215" y="2761569"/>
            <a:ext cx="3594739" cy="561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24" dirty="0"/>
              <a:t>Помещение </a:t>
            </a:r>
            <a:r>
              <a:rPr lang="ru-RU" sz="1524" dirty="0"/>
              <a:t>для </a:t>
            </a:r>
            <a:r>
              <a:rPr lang="ru-RU" sz="1524" dirty="0"/>
              <a:t>сопровождающих </a:t>
            </a:r>
            <a:r>
              <a:rPr lang="ru-RU" sz="1524" dirty="0"/>
              <a:t>участников ГИА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38215" y="4570595"/>
            <a:ext cx="3594739" cy="199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5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0929" y="4671753"/>
            <a:ext cx="563838" cy="11694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6198" y="4617041"/>
            <a:ext cx="1278865" cy="127886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69341" y="5844696"/>
            <a:ext cx="3808830" cy="795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24" dirty="0"/>
              <a:t>  Места  </a:t>
            </a:r>
            <a:r>
              <a:rPr lang="ru-RU" sz="1524" dirty="0"/>
              <a:t>для </a:t>
            </a:r>
            <a:r>
              <a:rPr lang="ru-RU" sz="1524" dirty="0"/>
              <a:t>хранения личных </a:t>
            </a:r>
            <a:r>
              <a:rPr lang="ru-RU" sz="1524" dirty="0"/>
              <a:t>вещей </a:t>
            </a:r>
            <a:r>
              <a:rPr lang="ru-RU" sz="1524" dirty="0"/>
              <a:t>участников ГИА, </a:t>
            </a:r>
            <a:r>
              <a:rPr lang="ru-RU" sz="1524" dirty="0" smtClean="0"/>
              <a:t>сотрудников ППЭ, </a:t>
            </a:r>
            <a:r>
              <a:rPr lang="ru-RU" sz="1524" dirty="0" err="1" smtClean="0"/>
              <a:t>мед.работников</a:t>
            </a:r>
            <a:r>
              <a:rPr lang="ru-RU" sz="1524" dirty="0"/>
              <a:t>, ассистентов</a:t>
            </a:r>
            <a:endParaRPr lang="ru-RU" sz="1524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24108" y="3089384"/>
            <a:ext cx="551825" cy="21019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24" dirty="0"/>
              <a:t>В</a:t>
            </a:r>
          </a:p>
          <a:p>
            <a:pPr algn="ctr"/>
            <a:r>
              <a:rPr lang="ru-RU" sz="1524" dirty="0"/>
              <a:t>Х</a:t>
            </a:r>
          </a:p>
          <a:p>
            <a:pPr algn="ctr"/>
            <a:r>
              <a:rPr lang="ru-RU" sz="1524" dirty="0"/>
              <a:t>О</a:t>
            </a:r>
          </a:p>
          <a:p>
            <a:pPr algn="ctr"/>
            <a:r>
              <a:rPr lang="ru-RU" sz="1524" dirty="0"/>
              <a:t>Д </a:t>
            </a:r>
          </a:p>
          <a:p>
            <a:pPr algn="ctr"/>
            <a:endParaRPr lang="ru-RU" sz="1524" dirty="0"/>
          </a:p>
          <a:p>
            <a:pPr algn="ctr"/>
            <a:r>
              <a:rPr lang="ru-RU" sz="1524" dirty="0"/>
              <a:t>В</a:t>
            </a:r>
          </a:p>
          <a:p>
            <a:pPr algn="ctr"/>
            <a:endParaRPr lang="ru-RU" sz="1524" dirty="0"/>
          </a:p>
          <a:p>
            <a:pPr algn="ctr"/>
            <a:r>
              <a:rPr lang="ru-RU" sz="1524" dirty="0"/>
              <a:t>О</a:t>
            </a:r>
          </a:p>
          <a:p>
            <a:pPr algn="ctr"/>
            <a:r>
              <a:rPr lang="ru-RU" sz="1524" dirty="0"/>
              <a:t>О</a:t>
            </a:r>
            <a:endParaRPr lang="ru-RU" sz="1524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43946" y="2794838"/>
            <a:ext cx="552911" cy="2382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24" dirty="0"/>
              <a:t>В</a:t>
            </a:r>
            <a:br>
              <a:rPr lang="ru-RU" sz="1524" dirty="0"/>
            </a:br>
            <a:r>
              <a:rPr lang="ru-RU" sz="1524" dirty="0"/>
              <a:t>Х</a:t>
            </a:r>
            <a:br>
              <a:rPr lang="ru-RU" sz="1524" dirty="0"/>
            </a:br>
            <a:r>
              <a:rPr lang="ru-RU" sz="1524" dirty="0"/>
              <a:t>О</a:t>
            </a:r>
            <a:br>
              <a:rPr lang="ru-RU" sz="1524" dirty="0"/>
            </a:br>
            <a:r>
              <a:rPr lang="ru-RU" sz="1524" dirty="0"/>
              <a:t>Д</a:t>
            </a:r>
            <a:br>
              <a:rPr lang="ru-RU" sz="1524" dirty="0"/>
            </a:br>
            <a:r>
              <a:rPr lang="ru-RU" sz="1524" dirty="0"/>
              <a:t/>
            </a:r>
            <a:br>
              <a:rPr lang="ru-RU" sz="1524" dirty="0"/>
            </a:br>
            <a:r>
              <a:rPr lang="ru-RU" sz="1524" dirty="0"/>
              <a:t>В</a:t>
            </a:r>
            <a:br>
              <a:rPr lang="ru-RU" sz="1524" dirty="0"/>
            </a:br>
            <a:r>
              <a:rPr lang="ru-RU" sz="1524" dirty="0"/>
              <a:t/>
            </a:r>
            <a:br>
              <a:rPr lang="ru-RU" sz="1524" dirty="0"/>
            </a:br>
            <a:r>
              <a:rPr lang="ru-RU" sz="1524" dirty="0"/>
              <a:t>П</a:t>
            </a:r>
            <a:br>
              <a:rPr lang="ru-RU" sz="1524" dirty="0"/>
            </a:br>
            <a:r>
              <a:rPr lang="ru-RU" sz="1524" dirty="0"/>
              <a:t>П</a:t>
            </a:r>
            <a:br>
              <a:rPr lang="ru-RU" sz="1524" dirty="0"/>
            </a:br>
            <a:r>
              <a:rPr lang="ru-RU" sz="1524" dirty="0"/>
              <a:t>Э</a:t>
            </a:r>
            <a:endParaRPr lang="ru-RU" sz="1524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32086" y="2232056"/>
            <a:ext cx="1489107" cy="33158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24" dirty="0"/>
              <a:t>Пункт охраны правопорядка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66793" y="2463050"/>
            <a:ext cx="944368" cy="12650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35733" y="4207496"/>
            <a:ext cx="944368" cy="214738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134685" y="1355910"/>
            <a:ext cx="1648083" cy="22817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72" dirty="0"/>
          </a:p>
          <a:p>
            <a:pPr algn="ctr"/>
            <a:endParaRPr lang="ru-RU" sz="1172" dirty="0"/>
          </a:p>
          <a:p>
            <a:pPr algn="ctr"/>
            <a:endParaRPr lang="ru-RU" sz="1172" dirty="0"/>
          </a:p>
          <a:p>
            <a:pPr algn="ctr"/>
            <a:endParaRPr lang="ru-RU" sz="1172" dirty="0"/>
          </a:p>
          <a:p>
            <a:pPr algn="ctr"/>
            <a:endParaRPr lang="ru-RU" sz="1172" dirty="0"/>
          </a:p>
          <a:p>
            <a:pPr algn="ctr"/>
            <a:endParaRPr lang="ru-RU" sz="1172" dirty="0"/>
          </a:p>
          <a:p>
            <a:pPr algn="ctr"/>
            <a:r>
              <a:rPr lang="ru-RU" sz="1524" dirty="0"/>
              <a:t>Помещение </a:t>
            </a:r>
            <a:r>
              <a:rPr lang="ru-RU" sz="1524" dirty="0"/>
              <a:t>для руководителя </a:t>
            </a:r>
            <a:r>
              <a:rPr lang="ru-RU" sz="1524" dirty="0"/>
              <a:t>ППЭ</a:t>
            </a:r>
            <a:endParaRPr lang="ru-RU" sz="1524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45822" y="1492763"/>
            <a:ext cx="1185098" cy="107448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153406" y="3780616"/>
            <a:ext cx="1629362" cy="2462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72" dirty="0"/>
          </a:p>
          <a:p>
            <a:pPr algn="ctr"/>
            <a:endParaRPr lang="ru-RU" sz="1172" dirty="0"/>
          </a:p>
          <a:p>
            <a:pPr algn="ctr"/>
            <a:endParaRPr lang="ru-RU" sz="1172" dirty="0"/>
          </a:p>
          <a:p>
            <a:pPr algn="ctr"/>
            <a:endParaRPr lang="ru-RU" sz="1172" dirty="0"/>
          </a:p>
          <a:p>
            <a:pPr algn="ctr"/>
            <a:endParaRPr lang="ru-RU" sz="1172" dirty="0"/>
          </a:p>
          <a:p>
            <a:pPr algn="ctr"/>
            <a:endParaRPr lang="ru-RU" sz="1172" dirty="0"/>
          </a:p>
          <a:p>
            <a:pPr algn="ctr"/>
            <a:endParaRPr lang="ru-RU" sz="1172" dirty="0"/>
          </a:p>
          <a:p>
            <a:pPr algn="ctr"/>
            <a:endParaRPr lang="ru-RU" sz="1172" dirty="0"/>
          </a:p>
          <a:p>
            <a:pPr algn="ctr"/>
            <a:endParaRPr lang="ru-RU" sz="1172" dirty="0"/>
          </a:p>
          <a:p>
            <a:pPr algn="ctr"/>
            <a:r>
              <a:rPr lang="ru-RU" sz="1524" dirty="0"/>
              <a:t>Помещение </a:t>
            </a:r>
            <a:r>
              <a:rPr lang="ru-RU" sz="1524" dirty="0"/>
              <a:t>для </a:t>
            </a:r>
            <a:r>
              <a:rPr lang="ru-RU" sz="1524" dirty="0"/>
              <a:t>медицинского</a:t>
            </a:r>
            <a:endParaRPr lang="ru-RU" sz="1524" dirty="0"/>
          </a:p>
          <a:p>
            <a:pPr algn="ctr"/>
            <a:r>
              <a:rPr lang="ru-RU" sz="1524" dirty="0"/>
              <a:t>работника </a:t>
            </a:r>
            <a:endParaRPr lang="ru-RU" sz="1524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93277" y="4004094"/>
            <a:ext cx="1024080" cy="133531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801488" y="1308110"/>
            <a:ext cx="1792042" cy="29734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24" dirty="0"/>
              <a:t>Аудитории для участников ГИА, в том числе для участников с ОВЗ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21670" y="1495837"/>
            <a:ext cx="980838" cy="15997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22639" y="3326710"/>
            <a:ext cx="1228917" cy="180643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8820225" y="4321918"/>
            <a:ext cx="2476425" cy="22377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72" dirty="0"/>
          </a:p>
          <a:p>
            <a:pPr algn="ctr"/>
            <a:endParaRPr lang="ru-RU" sz="1172" dirty="0"/>
          </a:p>
          <a:p>
            <a:pPr algn="ctr"/>
            <a:endParaRPr lang="ru-RU" sz="1172" dirty="0"/>
          </a:p>
          <a:p>
            <a:pPr algn="ctr"/>
            <a:endParaRPr lang="ru-RU" sz="1172" dirty="0"/>
          </a:p>
          <a:p>
            <a:pPr algn="ctr"/>
            <a:endParaRPr lang="ru-RU" sz="1172" dirty="0"/>
          </a:p>
          <a:p>
            <a:pPr algn="ctr"/>
            <a:r>
              <a:rPr lang="ru-RU" sz="1524" dirty="0"/>
              <a:t>Помещение </a:t>
            </a:r>
            <a:r>
              <a:rPr lang="ru-RU" sz="1524" dirty="0"/>
              <a:t>для </a:t>
            </a:r>
            <a:r>
              <a:rPr lang="ru-RU" sz="1524" dirty="0"/>
              <a:t>ОН, представителей СМИ и лиц, имеющих право присутствовать в ППЭ в день экзамена</a:t>
            </a:r>
            <a:endParaRPr lang="ru-RU" sz="1524" dirty="0"/>
          </a:p>
        </p:txBody>
      </p:sp>
      <p:pic>
        <p:nvPicPr>
          <p:cNvPr id="26" name="Рисунок 25" descr="C:\Users\N.SHapovalova\Desktop\картинка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870" y="4429586"/>
            <a:ext cx="856589" cy="75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42610" y="4368550"/>
            <a:ext cx="1032036" cy="764599"/>
          </a:xfrm>
          <a:prstGeom prst="rect">
            <a:avLst/>
          </a:prstGeom>
        </p:spPr>
      </p:pic>
      <p:pic>
        <p:nvPicPr>
          <p:cNvPr id="1026" name="Picture 2" descr="http://xn--80abbembcyvesfij3at4loa4ff.xn--p1ai/photos/1133844_1_b.JPG?1478863295"/>
          <p:cNvPicPr>
            <a:picLocks noChangeAspect="1" noChangeArrowheads="1"/>
          </p:cNvPicPr>
          <p:nvPr/>
        </p:nvPicPr>
        <p:blipFill>
          <a:blip r:embed="rId14" cstate="print"/>
          <a:srcRect l="14657" t="6319" r="17159" b="10663"/>
          <a:stretch>
            <a:fillRect/>
          </a:stretch>
        </p:blipFill>
        <p:spPr bwMode="auto">
          <a:xfrm>
            <a:off x="2218253" y="3371518"/>
            <a:ext cx="1565853" cy="110033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741785" y="3484374"/>
            <a:ext cx="1396571" cy="795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24" dirty="0"/>
              <a:t>Место для регистрации участников</a:t>
            </a:r>
            <a:endParaRPr lang="ru-RU" sz="1524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642271" y="416960"/>
            <a:ext cx="9310891" cy="886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700" b="1" smtClean="0">
                <a:solidFill>
                  <a:schemeClr val="bg1"/>
                </a:solidFill>
              </a:rPr>
              <a:t>Подготовка помещений ППЭ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1" y="1600203"/>
            <a:ext cx="5532525" cy="21252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2728" tIns="31364" rIns="62728" bIns="31364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849" y="435429"/>
            <a:ext cx="8596668" cy="13208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Подготовка аудиторий ППЭ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5079" y="1694790"/>
            <a:ext cx="2708031" cy="2483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820" y="1694790"/>
            <a:ext cx="2109596" cy="25544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601" y="3166111"/>
            <a:ext cx="5532525" cy="555783"/>
          </a:xfrm>
          <a:prstGeom prst="rect">
            <a:avLst/>
          </a:prstGeom>
        </p:spPr>
        <p:txBody>
          <a:bodyPr wrap="square" lIns="62728" tIns="31364" rIns="62728" bIns="31364">
            <a:spAutoFit/>
          </a:bodyPr>
          <a:lstStyle/>
          <a:p>
            <a:r>
              <a:rPr lang="ru-RU" sz="1600" dirty="0">
                <a:solidFill>
                  <a:srgbClr val="006AB3"/>
                </a:solidFill>
                <a:cs typeface="Times New Roman" panose="02020603050405020304" pitchFamily="18" charset="0"/>
              </a:rPr>
              <a:t>Убрать стенды, плакаты по соответствующим учебным предметам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243" y="1909869"/>
            <a:ext cx="1646749" cy="10007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242" y="1847403"/>
            <a:ext cx="1642124" cy="9935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792" y="1694791"/>
            <a:ext cx="2631348" cy="121580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427806" y="1600203"/>
            <a:ext cx="5154594" cy="13168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2728" tIns="31364" rIns="62728" bIns="31364"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6051" y="1629519"/>
            <a:ext cx="1436058" cy="215299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27806" y="1877962"/>
            <a:ext cx="4052592" cy="802004"/>
          </a:xfrm>
          <a:prstGeom prst="rect">
            <a:avLst/>
          </a:prstGeom>
        </p:spPr>
        <p:txBody>
          <a:bodyPr wrap="square" lIns="62728" tIns="31364" rIns="62728" bIns="31364">
            <a:spAutoFit/>
          </a:bodyPr>
          <a:lstStyle/>
          <a:p>
            <a:r>
              <a:rPr lang="ru-RU" sz="1600" dirty="0">
                <a:solidFill>
                  <a:srgbClr val="006AB3"/>
                </a:solidFill>
              </a:rPr>
              <a:t>Отдельное  рабочее место, </a:t>
            </a:r>
          </a:p>
          <a:p>
            <a:r>
              <a:rPr lang="ru-RU" sz="1600" dirty="0">
                <a:solidFill>
                  <a:srgbClr val="006AB3"/>
                </a:solidFill>
              </a:rPr>
              <a:t>черновики из расчета по 2 листа на каждого </a:t>
            </a:r>
            <a:r>
              <a:rPr lang="ru-RU" sz="1600" dirty="0" smtClean="0">
                <a:solidFill>
                  <a:srgbClr val="006AB3"/>
                </a:solidFill>
              </a:rPr>
              <a:t>участника ОГЭ</a:t>
            </a:r>
            <a:endParaRPr lang="ru-RU" sz="1600" dirty="0">
              <a:solidFill>
                <a:srgbClr val="006AB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4991" y="3039371"/>
            <a:ext cx="5154594" cy="15924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2728" tIns="31364" rIns="62728" bIns="31364"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6039" y="3042551"/>
            <a:ext cx="1515193" cy="117070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340920" y="3266583"/>
            <a:ext cx="3099307" cy="802004"/>
          </a:xfrm>
          <a:prstGeom prst="rect">
            <a:avLst/>
          </a:prstGeom>
        </p:spPr>
        <p:txBody>
          <a:bodyPr wrap="square" lIns="62728" tIns="31364" rIns="62728" bIns="31364">
            <a:spAutoFit/>
          </a:bodyPr>
          <a:lstStyle/>
          <a:p>
            <a:r>
              <a:rPr lang="ru-RU" sz="1600" dirty="0">
                <a:solidFill>
                  <a:srgbClr val="006AB3"/>
                </a:solidFill>
              </a:rPr>
              <a:t>Часы, находящиеся в поле зрения участников </a:t>
            </a:r>
            <a:r>
              <a:rPr lang="ru-RU" sz="1600" dirty="0" smtClean="0">
                <a:solidFill>
                  <a:srgbClr val="006AB3"/>
                </a:solidFill>
              </a:rPr>
              <a:t>ГИА, </a:t>
            </a:r>
            <a:r>
              <a:rPr lang="ru-RU" sz="1600" dirty="0">
                <a:solidFill>
                  <a:srgbClr val="006AB3"/>
                </a:solidFill>
              </a:rPr>
              <a:t>и черные </a:t>
            </a:r>
            <a:r>
              <a:rPr lang="ru-RU" sz="1600" dirty="0" err="1" smtClean="0">
                <a:solidFill>
                  <a:srgbClr val="006AB3"/>
                </a:solidFill>
              </a:rPr>
              <a:t>гелевые</a:t>
            </a:r>
            <a:r>
              <a:rPr lang="ru-RU" sz="1600" dirty="0" smtClean="0">
                <a:solidFill>
                  <a:srgbClr val="006AB3"/>
                </a:solidFill>
              </a:rPr>
              <a:t> </a:t>
            </a:r>
            <a:r>
              <a:rPr lang="ru-RU" sz="1600" dirty="0">
                <a:solidFill>
                  <a:srgbClr val="006AB3"/>
                </a:solidFill>
              </a:rPr>
              <a:t>ручки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9290" y="4125437"/>
            <a:ext cx="1074122" cy="43055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441638" y="4746782"/>
            <a:ext cx="5154594" cy="14978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2728" tIns="31364" rIns="62728" bIns="31364"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65150" y="4913199"/>
            <a:ext cx="1275077" cy="169292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687128" y="4858988"/>
            <a:ext cx="3379203" cy="1048226"/>
          </a:xfrm>
          <a:prstGeom prst="rect">
            <a:avLst/>
          </a:prstGeom>
        </p:spPr>
        <p:txBody>
          <a:bodyPr wrap="square" lIns="62728" tIns="31364" rIns="62728" bIns="31364">
            <a:spAutoFit/>
          </a:bodyPr>
          <a:lstStyle/>
          <a:p>
            <a:r>
              <a:rPr lang="ru-RU" sz="1600" dirty="0">
                <a:solidFill>
                  <a:srgbClr val="006AB3"/>
                </a:solidFill>
              </a:rPr>
              <a:t>Аудитории, </a:t>
            </a:r>
          </a:p>
          <a:p>
            <a:r>
              <a:rPr lang="ru-RU" sz="1600" dirty="0">
                <a:solidFill>
                  <a:srgbClr val="006AB3"/>
                </a:solidFill>
              </a:rPr>
              <a:t>не задействованные для проведения ГИА, необходимо закрыть, опечатать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9601" y="3824581"/>
            <a:ext cx="5532525" cy="28363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2728" tIns="31364" rIns="62728" bIns="31364"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3487" y="3908343"/>
            <a:ext cx="2130129" cy="25243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86219" y="3893499"/>
            <a:ext cx="1803446" cy="273136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18824" y="5307714"/>
            <a:ext cx="5503792" cy="802004"/>
          </a:xfrm>
          <a:prstGeom prst="rect">
            <a:avLst/>
          </a:prstGeom>
        </p:spPr>
        <p:txBody>
          <a:bodyPr wrap="square" lIns="62728" tIns="31364" rIns="62728" bIns="31364">
            <a:spAutoFit/>
          </a:bodyPr>
          <a:lstStyle/>
          <a:p>
            <a:pPr lvl="0"/>
            <a:r>
              <a:rPr lang="ru-RU" sz="1600" dirty="0">
                <a:solidFill>
                  <a:srgbClr val="006AB3"/>
                </a:solidFill>
                <a:cs typeface="Times New Roman" panose="02020603050405020304" pitchFamily="18" charset="0"/>
              </a:rPr>
              <a:t>Разместить предупреждения о ведении </a:t>
            </a:r>
            <a:r>
              <a:rPr lang="ru-RU" sz="16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видеонаблюдения (при наличии), о запрете иметь при себе средства связи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6167" y="1653373"/>
            <a:ext cx="2644147" cy="12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728789"/>
            <a:ext cx="8596668" cy="431257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Штаб ППЭ </a:t>
            </a:r>
            <a:r>
              <a:rPr lang="ru-RU" sz="2800" b="1" dirty="0">
                <a:solidFill>
                  <a:srgbClr val="000099"/>
                </a:solidFill>
              </a:rPr>
              <a:t>оборудуется средствами </a:t>
            </a:r>
            <a:r>
              <a:rPr lang="ru-RU" sz="2800" b="1" dirty="0">
                <a:solidFill>
                  <a:srgbClr val="FF0000"/>
                </a:solidFill>
              </a:rPr>
              <a:t>видеонаблюдения в режиме офлайн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ППЭ </a:t>
            </a:r>
            <a:r>
              <a:rPr lang="ru-RU" sz="2800" b="1" dirty="0" smtClean="0">
                <a:solidFill>
                  <a:srgbClr val="000099"/>
                </a:solidFill>
              </a:rPr>
              <a:t>оборудуются либо </a:t>
            </a:r>
            <a:r>
              <a:rPr lang="ru-RU" sz="2800" b="1" dirty="0" smtClean="0">
                <a:solidFill>
                  <a:srgbClr val="FF0000"/>
                </a:solidFill>
              </a:rPr>
              <a:t>средствами подавления сигналов</a:t>
            </a:r>
            <a:r>
              <a:rPr lang="ru-RU" sz="2800" b="1" dirty="0" smtClean="0">
                <a:solidFill>
                  <a:srgbClr val="000099"/>
                </a:solidFill>
              </a:rPr>
              <a:t> подвижной связи, либо средствами </a:t>
            </a:r>
            <a:r>
              <a:rPr lang="ru-RU" sz="2800" b="1" dirty="0" smtClean="0">
                <a:solidFill>
                  <a:srgbClr val="FF0000"/>
                </a:solidFill>
              </a:rPr>
              <a:t>видеонаблюдения</a:t>
            </a:r>
            <a:r>
              <a:rPr lang="ru-RU" sz="2800" b="1" dirty="0" smtClean="0">
                <a:solidFill>
                  <a:srgbClr val="000099"/>
                </a:solidFill>
              </a:rPr>
              <a:t> в </a:t>
            </a:r>
            <a:r>
              <a:rPr lang="ru-RU" sz="2800" b="1" dirty="0" smtClean="0">
                <a:solidFill>
                  <a:srgbClr val="000099"/>
                </a:solidFill>
              </a:rPr>
              <a:t>аудиториях, либо </a:t>
            </a:r>
            <a:r>
              <a:rPr lang="ru-RU" sz="2800" b="1" dirty="0" smtClean="0">
                <a:solidFill>
                  <a:srgbClr val="FF0000"/>
                </a:solidFill>
              </a:rPr>
              <a:t>металлоискателями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000099"/>
                </a:solidFill>
              </a:rPr>
              <a:t>ППЭ на </a:t>
            </a:r>
            <a:r>
              <a:rPr lang="ru-RU" sz="2800" b="1" dirty="0" smtClean="0">
                <a:solidFill>
                  <a:srgbClr val="000099"/>
                </a:solidFill>
              </a:rPr>
              <a:t>дому </a:t>
            </a:r>
            <a:r>
              <a:rPr lang="ru-RU" sz="2800" b="1" dirty="0" smtClean="0">
                <a:solidFill>
                  <a:srgbClr val="000099"/>
                </a:solidFill>
              </a:rPr>
              <a:t>оснащается системой видеонаблюдения в режиме </a:t>
            </a:r>
            <a:r>
              <a:rPr lang="ru-RU" sz="2800" b="1" dirty="0" smtClean="0">
                <a:solidFill>
                  <a:srgbClr val="FF0000"/>
                </a:solidFill>
              </a:rPr>
              <a:t>офлайн</a:t>
            </a:r>
          </a:p>
          <a:p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" y="433783"/>
            <a:ext cx="12192000" cy="5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ОРГАНИЗАЦИОННО-ТЕХНОЛОГИЧЕСКОЙ СХЕМЫ ГИА-9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06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247" y="1438504"/>
            <a:ext cx="9221409" cy="43125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П.33. В аудиториях ППЭ для каждого участника ГИА организуется отдельное рабочее место.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Аудитории, выделяемые для проведения экзаменов, оснащаются: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по </a:t>
            </a:r>
            <a:r>
              <a:rPr lang="ru-RU" sz="2400" b="1" dirty="0" smtClean="0">
                <a:solidFill>
                  <a:srgbClr val="FF0000"/>
                </a:solidFill>
              </a:rPr>
              <a:t>русскому языку </a:t>
            </a:r>
            <a:r>
              <a:rPr lang="ru-RU" sz="2400" b="1" dirty="0" smtClean="0">
                <a:solidFill>
                  <a:srgbClr val="000099"/>
                </a:solidFill>
              </a:rPr>
              <a:t>– средствами воспроизведения аудиозаписи, </a:t>
            </a:r>
            <a:r>
              <a:rPr lang="ru-RU" sz="2400" b="1" dirty="0" smtClean="0">
                <a:solidFill>
                  <a:srgbClr val="000099"/>
                </a:solidFill>
              </a:rPr>
              <a:t>орфографическими словарями.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rgbClr val="000099"/>
                </a:solidFill>
              </a:rPr>
              <a:t>Словари </a:t>
            </a:r>
            <a:r>
              <a:rPr lang="ru-RU" sz="1400" b="1" dirty="0">
                <a:solidFill>
                  <a:srgbClr val="000099"/>
                </a:solidFill>
              </a:rPr>
              <a:t>предоставляются ОО, на базе которой организована ППЭ, либо заблаговременно ОО, обучающиеся которой сдают экзамен в ППЭ. </a:t>
            </a:r>
            <a:endParaRPr lang="ru-RU" sz="1400" b="1" dirty="0">
              <a:solidFill>
                <a:srgbClr val="000099"/>
              </a:solidFill>
            </a:endParaRPr>
          </a:p>
          <a:p>
            <a:r>
              <a:rPr lang="ru-RU" sz="2400" b="1" dirty="0" smtClean="0">
                <a:solidFill>
                  <a:srgbClr val="000099"/>
                </a:solidFill>
              </a:rPr>
              <a:t>по </a:t>
            </a:r>
            <a:r>
              <a:rPr lang="ru-RU" sz="2400" b="1" dirty="0" smtClean="0">
                <a:solidFill>
                  <a:srgbClr val="FF0000"/>
                </a:solidFill>
              </a:rPr>
              <a:t>иностранным языкам </a:t>
            </a:r>
            <a:r>
              <a:rPr lang="ru-RU" sz="2400" b="1" dirty="0" smtClean="0">
                <a:solidFill>
                  <a:srgbClr val="000099"/>
                </a:solidFill>
              </a:rPr>
              <a:t>– средствами записи и воспроизведения аудиозаписи,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по отдельным учебным предметам (</a:t>
            </a:r>
            <a:r>
              <a:rPr lang="ru-RU" sz="2400" b="1" dirty="0" smtClean="0">
                <a:solidFill>
                  <a:srgbClr val="FF0000"/>
                </a:solidFill>
              </a:rPr>
              <a:t>физика</a:t>
            </a:r>
            <a:r>
              <a:rPr lang="ru-RU" sz="2400" b="1" dirty="0" smtClean="0">
                <a:solidFill>
                  <a:srgbClr val="000099"/>
                </a:solidFill>
              </a:rPr>
              <a:t>) – оборудованием для выполнения лабораторных работ, 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по </a:t>
            </a:r>
            <a:r>
              <a:rPr lang="ru-RU" sz="2400" b="1" dirty="0" smtClean="0">
                <a:solidFill>
                  <a:srgbClr val="FF0000"/>
                </a:solidFill>
              </a:rPr>
              <a:t>информатике и ИКТ- </a:t>
            </a:r>
            <a:r>
              <a:rPr lang="ru-RU" sz="2400" b="1" dirty="0" smtClean="0">
                <a:solidFill>
                  <a:srgbClr val="000099"/>
                </a:solidFill>
              </a:rPr>
              <a:t>компьютерной техникой.</a:t>
            </a:r>
          </a:p>
          <a:p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48337" y="433783"/>
            <a:ext cx="64436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ПОРЯДКА 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ПРОВЕДЕНИЯ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ГИА-9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06115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92000" cy="1484314"/>
            <a:chOff x="0" y="0"/>
            <a:chExt cx="5962650" cy="161925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596265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42925"/>
              <a:ext cx="5962650" cy="533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1085850"/>
              <a:ext cx="5962650" cy="533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31950" y="1484314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>
                <a:solidFill>
                  <a:schemeClr val="accent2"/>
                </a:solidFill>
              </a:rPr>
              <a:t>   </a:t>
            </a:r>
            <a:endParaRPr lang="ru-RU" altLang="ru-RU" sz="280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27856" y="467123"/>
            <a:ext cx="7019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Нормативное обеспечение ГИА-9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1333948" y="1485901"/>
            <a:ext cx="9334053" cy="507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33" tIns="45667" rIns="91333" bIns="45667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 Федеральный закон от 29 декабря 2012 года № 273-ФЗ </a:t>
            </a:r>
          </a:p>
          <a:p>
            <a:pPr algn="ctr" eaLnBrk="1" hangingPunct="1">
              <a:defRPr/>
            </a:pP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Федерации»; </a:t>
            </a:r>
          </a:p>
          <a:p>
            <a:pPr eaLnBrk="1" hangingPunct="1">
              <a:defRPr/>
            </a:pPr>
            <a:endParaRPr lang="ru-RU" sz="1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800" dirty="0">
                <a:solidFill>
                  <a:srgbClr val="000099"/>
                </a:solidFill>
                <a:latin typeface="Times New Roman" pitchFamily="18" charset="0"/>
              </a:rPr>
              <a:t>• Приказ Минобрнауки РФ от 25.12.2013 № 1394</a:t>
            </a:r>
            <a:endParaRPr lang="ru-RU" sz="18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«Об утверждении Порядка проведения государственной итоговой аттестации по образовательным программам основного общего образования» </a:t>
            </a:r>
          </a:p>
          <a:p>
            <a:pPr algn="ctr" eaLnBrk="1" hangingPunct="1"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 изменениями и дополнениями от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января 2017 г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marL="342900" indent="-342900" algn="ctr">
              <a:buFontTx/>
              <a:buChar char="-"/>
              <a:defRPr/>
            </a:pPr>
            <a:endParaRPr lang="ru-RU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800" dirty="0">
                <a:solidFill>
                  <a:srgbClr val="000099"/>
                </a:solidFill>
                <a:latin typeface="Times New Roman" pitchFamily="18" charset="0"/>
              </a:rPr>
              <a:t>• Приказ Минобрнауки России от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</a:rPr>
              <a:t>10 ноября 2017 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</a:rPr>
              <a:t>года №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</a:rPr>
              <a:t>1097</a:t>
            </a:r>
            <a:endParaRPr lang="ru-RU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</a:rPr>
              <a:t>«Об утверждении единого расписания и продолжительности проведения основного государственного экзамена по каждому предмету, перечня средств обучения и воспитания, используемых при его проведении в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</a:rPr>
              <a:t>2018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</a:rPr>
              <a:t>году»</a:t>
            </a:r>
          </a:p>
          <a:p>
            <a:pPr marL="20638" indent="341313" algn="just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388" indent="-285750" algn="ctr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Иркутской области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апреля 2017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-мпр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</a:t>
            </a:r>
            <a:r>
              <a:rPr lang="ru-RU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организационно-технологической </a:t>
            </a:r>
            <a:r>
              <a:rPr lang="ru-RU" sz="1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проведения государственной итоговой аттестации по образовательным программам основного общего образования </a:t>
            </a:r>
            <a:r>
              <a:rPr lang="ru-RU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Иркутской области»</a:t>
            </a:r>
            <a:endParaRPr lang="ru-RU" sz="1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219546" y="1689415"/>
            <a:ext cx="1684558" cy="1259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5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31950" y="1484314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>
                <a:solidFill>
                  <a:schemeClr val="accent2"/>
                </a:solidFill>
              </a:rPr>
              <a:t>   </a:t>
            </a:r>
            <a:endParaRPr lang="ru-RU" altLang="ru-RU" sz="280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575051" y="476251"/>
            <a:ext cx="64436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ПОРЯДОК ПРОВЕДЕНИЯ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ГИА-9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60375" y="1727200"/>
            <a:ext cx="8964612" cy="526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33" tIns="45667" rIns="91333" bIns="45667"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0099"/>
                </a:solidFill>
              </a:rPr>
              <a:t>п.22. в целях содействия проведению ГИА ОО и МОУО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000099"/>
                </a:solidFill>
              </a:rPr>
              <a:t> направляют своих работников в ППЭ и </a:t>
            </a:r>
            <a:r>
              <a:rPr lang="ru-RU" altLang="ru-RU" sz="2400" b="1" dirty="0">
                <a:solidFill>
                  <a:srgbClr val="FF0000"/>
                </a:solidFill>
              </a:rPr>
              <a:t>осуществляют контроль за участием своих работников в проведении ГИА</a:t>
            </a:r>
            <a:r>
              <a:rPr lang="ru-RU" altLang="ru-RU" sz="2400" b="1" dirty="0">
                <a:solidFill>
                  <a:srgbClr val="000099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000099"/>
                </a:solidFill>
              </a:rPr>
              <a:t> под </a:t>
            </a:r>
            <a:r>
              <a:rPr lang="ru-RU" altLang="ru-RU" sz="2400" b="1" dirty="0">
                <a:solidFill>
                  <a:srgbClr val="FF0000"/>
                </a:solidFill>
              </a:rPr>
              <a:t>роспись информируют работников, привлекаемых к проведению ГИА</a:t>
            </a:r>
            <a:r>
              <a:rPr lang="ru-RU" altLang="ru-RU" sz="2400" b="1" dirty="0">
                <a:solidFill>
                  <a:srgbClr val="000099"/>
                </a:solidFill>
              </a:rPr>
              <a:t>,</a:t>
            </a:r>
            <a:r>
              <a:rPr lang="ru-RU" altLang="ru-RU" sz="2400" b="1" dirty="0">
                <a:solidFill>
                  <a:schemeClr val="accent2"/>
                </a:solidFill>
              </a:rPr>
              <a:t> </a:t>
            </a:r>
            <a:r>
              <a:rPr lang="ru-RU" altLang="ru-RU" sz="2400" b="1" dirty="0">
                <a:solidFill>
                  <a:srgbClr val="000099"/>
                </a:solidFill>
              </a:rPr>
              <a:t>о сроках, местах и порядке проведения ГИА, в том числе о ведении в ППЭ и аудиториях видеозаписи, об основаниях для удаления из ППЭ, о </a:t>
            </a:r>
            <a:r>
              <a:rPr lang="ru-RU" altLang="ru-RU" sz="2400" b="1" dirty="0">
                <a:solidFill>
                  <a:srgbClr val="FF0000"/>
                </a:solidFill>
              </a:rPr>
              <a:t>применении мер дисциплинарного и административного воздействия </a:t>
            </a:r>
            <a:r>
              <a:rPr lang="ru-RU" altLang="ru-RU" sz="2400" b="1" dirty="0">
                <a:solidFill>
                  <a:srgbClr val="000099"/>
                </a:solidFill>
              </a:rPr>
              <a:t>в отношении лиц, привлекаемых к проведению ГИА и нарушивших установленный порядок проведения ГИА</a:t>
            </a:r>
          </a:p>
          <a:p>
            <a:pPr algn="ctr" eaLnBrk="1" hangingPunct="1">
              <a:buFont typeface="Arial" pitchFamily="34" charset="0"/>
              <a:buChar char="•"/>
            </a:pPr>
            <a:endParaRPr lang="ru-RU" altLang="ru-RU" sz="24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2400" b="1" dirty="0">
                <a:solidFill>
                  <a:srgbClr val="FF0000"/>
                </a:solidFill>
              </a:rPr>
              <a:t> </a:t>
            </a:r>
            <a:endParaRPr lang="ru-RU" altLang="ru-RU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7844" y="1398136"/>
            <a:ext cx="9944855" cy="20340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К проведению ГИА допускаются лица, </a:t>
            </a:r>
            <a:r>
              <a:rPr lang="ru-RU" sz="2800" b="1" dirty="0" smtClean="0">
                <a:solidFill>
                  <a:srgbClr val="FF0000"/>
                </a:solidFill>
              </a:rPr>
              <a:t>прошедшие </a:t>
            </a:r>
            <a:r>
              <a:rPr lang="ru-RU" sz="2800" b="1" dirty="0" smtClean="0">
                <a:solidFill>
                  <a:srgbClr val="FF0000"/>
                </a:solidFill>
              </a:rPr>
              <a:t>обучение</a:t>
            </a:r>
            <a:r>
              <a:rPr lang="ru-RU" sz="2800" b="1" dirty="0" smtClean="0">
                <a:solidFill>
                  <a:srgbClr val="000099"/>
                </a:solidFill>
              </a:rPr>
              <a:t> по вопросам нормативно-правового обеспечения, инструктивно-методического сопровождения ГИА.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РЦОИ обучает </a:t>
            </a:r>
            <a:r>
              <a:rPr lang="ru-RU" sz="2800" b="1" dirty="0" smtClean="0">
                <a:solidFill>
                  <a:srgbClr val="000099"/>
                </a:solidFill>
              </a:rPr>
              <a:t>муниципальных координаторов, руководителей ППОИ, ответственных за внесение сведений в РИС, руководителей ППЭ для участников с ОВЗ.</a:t>
            </a:r>
          </a:p>
          <a:p>
            <a:pPr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Муниципальные </a:t>
            </a:r>
            <a:r>
              <a:rPr lang="ru-RU" sz="2800" b="1" dirty="0">
                <a:solidFill>
                  <a:srgbClr val="FF0000"/>
                </a:solidFill>
              </a:rPr>
              <a:t>координаторы ГИА-9 организуют </a:t>
            </a:r>
            <a:r>
              <a:rPr lang="ru-RU" sz="2800" b="1" dirty="0">
                <a:solidFill>
                  <a:srgbClr val="000099"/>
                </a:solidFill>
              </a:rPr>
              <a:t>обучение уполномоченных представителей ГЭК, руководителей, технических специалистов и организаторов ППЭ.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" y="433783"/>
            <a:ext cx="12192000" cy="5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ОРГАНИЗАЦИОННО-ТЕХНОЛОГИЧЕСКОЙ СХЕМЫ ГИА-9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58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344" y="1502911"/>
            <a:ext cx="9944855" cy="2034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Завершается обучение </a:t>
            </a:r>
            <a:r>
              <a:rPr lang="ru-RU" sz="2800" b="1" dirty="0">
                <a:solidFill>
                  <a:srgbClr val="000099"/>
                </a:solidFill>
              </a:rPr>
              <a:t>итоговым зачетом в форме </a:t>
            </a:r>
            <a:r>
              <a:rPr lang="ru-RU" sz="2800" b="1" dirty="0">
                <a:solidFill>
                  <a:srgbClr val="FF0000"/>
                </a:solidFill>
              </a:rPr>
              <a:t>тестирования</a:t>
            </a:r>
            <a:r>
              <a:rPr lang="ru-RU" sz="2800" b="1" dirty="0">
                <a:solidFill>
                  <a:srgbClr val="000099"/>
                </a:solidFill>
              </a:rPr>
              <a:t> с использованием системы </a:t>
            </a:r>
            <a:r>
              <a:rPr lang="ru-RU" sz="2800" b="1" dirty="0">
                <a:solidFill>
                  <a:srgbClr val="FF0000"/>
                </a:solidFill>
              </a:rPr>
              <a:t>дистанционного обучения </a:t>
            </a:r>
            <a:r>
              <a:rPr lang="ru-RU" sz="2800" b="1" dirty="0" smtClean="0">
                <a:solidFill>
                  <a:srgbClr val="FF0000"/>
                </a:solidFill>
              </a:rPr>
              <a:t>ГАУ </a:t>
            </a:r>
            <a:r>
              <a:rPr lang="ru-RU" sz="2800" b="1" dirty="0">
                <a:solidFill>
                  <a:srgbClr val="FF0000"/>
                </a:solidFill>
              </a:rPr>
              <a:t>ДПО </a:t>
            </a:r>
            <a:r>
              <a:rPr lang="ru-RU" sz="2800" b="1" dirty="0" smtClean="0">
                <a:solidFill>
                  <a:srgbClr val="FF0000"/>
                </a:solidFill>
              </a:rPr>
              <a:t>ИРО </a:t>
            </a:r>
            <a:r>
              <a:rPr lang="ru-RU" sz="2800" b="1" dirty="0" smtClean="0">
                <a:solidFill>
                  <a:srgbClr val="000099"/>
                </a:solidFill>
              </a:rPr>
              <a:t>обучение: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муниципальных </a:t>
            </a:r>
            <a:r>
              <a:rPr lang="ru-RU" sz="2800" b="1" dirty="0">
                <a:solidFill>
                  <a:srgbClr val="000099"/>
                </a:solidFill>
              </a:rPr>
              <a:t>координаторов ГИА-9</a:t>
            </a:r>
            <a:r>
              <a:rPr lang="ru-RU" sz="2800" b="1" dirty="0" smtClean="0">
                <a:solidFill>
                  <a:srgbClr val="000099"/>
                </a:solidFill>
              </a:rPr>
              <a:t>,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уполномоченных представителей ГЭК</a:t>
            </a:r>
            <a:r>
              <a:rPr lang="ru-RU" sz="2800" b="1" dirty="0" smtClean="0">
                <a:solidFill>
                  <a:srgbClr val="000099"/>
                </a:solidFill>
              </a:rPr>
              <a:t>,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руководителей пунктов проведения экзамена, 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r>
              <a:rPr lang="ru-RU" sz="2800" b="1" dirty="0" smtClean="0">
                <a:solidFill>
                  <a:srgbClr val="000099"/>
                </a:solidFill>
              </a:rPr>
              <a:t>организаторов ППЭ,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технических </a:t>
            </a:r>
            <a:r>
              <a:rPr lang="ru-RU" sz="2800" b="1" dirty="0">
                <a:solidFill>
                  <a:srgbClr val="000099"/>
                </a:solidFill>
              </a:rPr>
              <a:t>специалистов, задействованных при проведении ОГЭ по информатике и ИКТ, иностранным языкам (раздел "Говорение</a:t>
            </a:r>
            <a:r>
              <a:rPr lang="ru-RU" sz="2800" b="1" dirty="0" smtClean="0">
                <a:solidFill>
                  <a:srgbClr val="000099"/>
                </a:solidFill>
              </a:rPr>
              <a:t>")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" y="433783"/>
            <a:ext cx="12192000" cy="5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ОРГАНИЗАЦИОННО-ТЕХНОЛОГИЧЕСКОЙ СХЕМЫ ГИА-9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9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Ягоды годжи движущиеся человечки для презентаци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838" y="3021125"/>
            <a:ext cx="2513080" cy="1454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14059" y="1301954"/>
            <a:ext cx="9168341" cy="667640"/>
          </a:xfrm>
          <a:prstGeom prst="rect">
            <a:avLst/>
          </a:prstGeom>
          <a:noFill/>
        </p:spPr>
        <p:txBody>
          <a:bodyPr lIns="62728" tIns="31364" rIns="62728" bIns="31364"/>
          <a:lstStyle/>
          <a:p>
            <a:pPr algn="ctr">
              <a:spcBef>
                <a:spcPct val="0"/>
              </a:spcBef>
            </a:pPr>
            <a:endParaRPr lang="ru-RU" sz="29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91887" y="357608"/>
            <a:ext cx="10239966" cy="886493"/>
          </a:xfrm>
        </p:spPr>
        <p:txBody>
          <a:bodyPr>
            <a:normAutofit fontScale="90000"/>
          </a:bodyPr>
          <a:lstStyle/>
          <a:p>
            <a:r>
              <a:rPr lang="ru-RU" sz="3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Подготовка и инструктаж для работников </a:t>
            </a:r>
            <a:r>
              <a:rPr lang="ru-RU" sz="37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ППЭ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" y="1529843"/>
            <a:ext cx="10392229" cy="1079003"/>
          </a:xfrm>
          <a:prstGeom prst="rect">
            <a:avLst/>
          </a:prstGeom>
        </p:spPr>
        <p:txBody>
          <a:bodyPr wrap="square" lIns="62728" tIns="31364" rIns="62728" bIns="31364">
            <a:spAutoFit/>
          </a:bodyPr>
          <a:lstStyle/>
          <a:p>
            <a:pPr>
              <a:spcAft>
                <a:spcPts val="2058"/>
              </a:spcAft>
            </a:pPr>
            <a:r>
              <a:rPr lang="ru-RU" sz="2200" dirty="0"/>
              <a:t>Методические рекомендации по подготовке и проведению </a:t>
            </a:r>
            <a:r>
              <a:rPr lang="ru-RU" sz="2200" dirty="0" smtClean="0"/>
              <a:t>государственной итоговой аттестации по образовательным программам основного общего образования в </a:t>
            </a:r>
            <a:r>
              <a:rPr lang="ru-RU" sz="2200" dirty="0" smtClean="0"/>
              <a:t>2018 </a:t>
            </a:r>
            <a:r>
              <a:rPr lang="ru-RU" sz="2200" dirty="0" smtClean="0"/>
              <a:t>году </a:t>
            </a:r>
            <a:r>
              <a:rPr lang="en-US" sz="2200" dirty="0" smtClean="0"/>
              <a:t>(</a:t>
            </a:r>
            <a:r>
              <a:rPr lang="ru-RU" sz="2200" dirty="0" smtClean="0"/>
              <a:t>к письму Рособрнадзора от </a:t>
            </a:r>
            <a:r>
              <a:rPr lang="ru-RU" sz="2200" dirty="0" smtClean="0"/>
              <a:t>20.01.2017 </a:t>
            </a:r>
            <a:r>
              <a:rPr lang="ru-RU" sz="2200" dirty="0"/>
              <a:t>№ </a:t>
            </a:r>
            <a:r>
              <a:rPr lang="ru-RU" sz="2200" dirty="0" smtClean="0"/>
              <a:t>10-30):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6413" y="2985924"/>
            <a:ext cx="8942245" cy="3872076"/>
          </a:xfrm>
          <a:prstGeom prst="rect">
            <a:avLst/>
          </a:prstGeom>
        </p:spPr>
        <p:txBody>
          <a:bodyPr wrap="square" lIns="62728" tIns="31364" rIns="62728" bIns="31364">
            <a:spAutoFit/>
          </a:bodyPr>
          <a:lstStyle/>
          <a:p>
            <a:pPr algn="just">
              <a:spcAft>
                <a:spcPts val="2058"/>
              </a:spcAft>
            </a:pPr>
            <a:r>
              <a:rPr lang="ru-RU" sz="2000" dirty="0" smtClean="0">
                <a:solidFill>
                  <a:srgbClr val="000099"/>
                </a:solidFill>
              </a:rPr>
              <a:t>Инструкция для руководителя ППЭ</a:t>
            </a:r>
          </a:p>
          <a:p>
            <a:pPr algn="just">
              <a:spcAft>
                <a:spcPts val="2058"/>
              </a:spcAft>
            </a:pPr>
            <a:r>
              <a:rPr lang="ru-RU" sz="2000" dirty="0" smtClean="0">
                <a:solidFill>
                  <a:srgbClr val="000099"/>
                </a:solidFill>
              </a:rPr>
              <a:t>Инструкция </a:t>
            </a:r>
            <a:r>
              <a:rPr lang="ru-RU" sz="2000" dirty="0">
                <a:solidFill>
                  <a:srgbClr val="000099"/>
                </a:solidFill>
              </a:rPr>
              <a:t>для </a:t>
            </a:r>
            <a:r>
              <a:rPr lang="ru-RU" sz="2000" dirty="0" smtClean="0">
                <a:solidFill>
                  <a:srgbClr val="000099"/>
                </a:solidFill>
              </a:rPr>
              <a:t>уполномоченного представителя ГЭК</a:t>
            </a:r>
          </a:p>
          <a:p>
            <a:pPr algn="just">
              <a:spcAft>
                <a:spcPts val="2058"/>
              </a:spcAft>
            </a:pPr>
            <a:r>
              <a:rPr lang="ru-RU" sz="2000" dirty="0" smtClean="0">
                <a:solidFill>
                  <a:srgbClr val="000099"/>
                </a:solidFill>
              </a:rPr>
              <a:t>Инструкция </a:t>
            </a:r>
            <a:r>
              <a:rPr lang="ru-RU" sz="2000" dirty="0">
                <a:solidFill>
                  <a:srgbClr val="000099"/>
                </a:solidFill>
              </a:rPr>
              <a:t>для организатора в </a:t>
            </a:r>
            <a:r>
              <a:rPr lang="ru-RU" sz="2000" dirty="0" smtClean="0">
                <a:solidFill>
                  <a:srgbClr val="000099"/>
                </a:solidFill>
              </a:rPr>
              <a:t>аудитории</a:t>
            </a:r>
          </a:p>
          <a:p>
            <a:pPr algn="just">
              <a:spcAft>
                <a:spcPts val="2058"/>
              </a:spcAft>
            </a:pPr>
            <a:r>
              <a:rPr lang="ru-RU" sz="2000" dirty="0">
                <a:solidFill>
                  <a:srgbClr val="000099"/>
                </a:solidFill>
              </a:rPr>
              <a:t>Инструкция для организатора вне </a:t>
            </a:r>
            <a:r>
              <a:rPr lang="ru-RU" sz="2000" dirty="0" smtClean="0">
                <a:solidFill>
                  <a:srgbClr val="000099"/>
                </a:solidFill>
              </a:rPr>
              <a:t>аудитории</a:t>
            </a:r>
          </a:p>
          <a:p>
            <a:pPr algn="just">
              <a:spcAft>
                <a:spcPts val="2058"/>
              </a:spcAft>
            </a:pPr>
            <a:r>
              <a:rPr lang="ru-RU" sz="2000" dirty="0" smtClean="0">
                <a:solidFill>
                  <a:srgbClr val="000099"/>
                </a:solidFill>
              </a:rPr>
              <a:t>Инструкция для технического специалиста для проведения ОГЭ по иностранным языкам в ППЭ</a:t>
            </a:r>
          </a:p>
          <a:p>
            <a:pPr algn="just">
              <a:spcAft>
                <a:spcPts val="2058"/>
              </a:spcAft>
            </a:pPr>
            <a:r>
              <a:rPr lang="ru-RU" sz="2000" dirty="0" smtClean="0">
                <a:solidFill>
                  <a:srgbClr val="000099"/>
                </a:solidFill>
              </a:rPr>
              <a:t>Инструкция для медицинского работника, привлекаемого в дни проведения ГИА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74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36" y="1495425"/>
            <a:ext cx="8596668" cy="829056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000099"/>
                </a:solidFill>
              </a:rPr>
              <a:t>п.</a:t>
            </a:r>
            <a:r>
              <a:rPr lang="ru-RU" dirty="0" smtClean="0">
                <a:solidFill>
                  <a:srgbClr val="000099"/>
                </a:solidFill>
              </a:rPr>
              <a:t>37. В день экзамена в ППЭ присутствуют: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9506" y="2264229"/>
            <a:ext cx="8596668" cy="4130243"/>
          </a:xfrm>
        </p:spPr>
        <p:txBody>
          <a:bodyPr/>
          <a:lstStyle/>
          <a:p>
            <a:r>
              <a:rPr lang="ru-RU" sz="2000" b="1" dirty="0">
                <a:solidFill>
                  <a:srgbClr val="000099"/>
                </a:solidFill>
              </a:rPr>
              <a:t>Руководитель и организаторы ППЭ</a:t>
            </a:r>
          </a:p>
          <a:p>
            <a:r>
              <a:rPr lang="ru-RU" sz="2000" b="1" dirty="0">
                <a:solidFill>
                  <a:srgbClr val="000099"/>
                </a:solidFill>
              </a:rPr>
              <a:t>Уполномоченный представитель ГЭК</a:t>
            </a:r>
          </a:p>
          <a:p>
            <a:r>
              <a:rPr lang="ru-RU" sz="2000" b="1" dirty="0" smtClean="0">
                <a:solidFill>
                  <a:srgbClr val="000099"/>
                </a:solidFill>
              </a:rPr>
              <a:t>Руководитель ОО, в помещениях которой организован ППЭ, или уполномоченное им лицо</a:t>
            </a:r>
          </a:p>
          <a:p>
            <a:r>
              <a:rPr lang="ru-RU" sz="2000" b="1" dirty="0" smtClean="0">
                <a:solidFill>
                  <a:srgbClr val="000099"/>
                </a:solidFill>
              </a:rPr>
              <a:t>Технический </a:t>
            </a:r>
            <a:r>
              <a:rPr lang="ru-RU" sz="2000" b="1" dirty="0">
                <a:solidFill>
                  <a:srgbClr val="000099"/>
                </a:solidFill>
              </a:rPr>
              <a:t>специалист </a:t>
            </a:r>
          </a:p>
          <a:p>
            <a:r>
              <a:rPr lang="ru-RU" sz="2000" b="1" dirty="0" smtClean="0">
                <a:solidFill>
                  <a:srgbClr val="000099"/>
                </a:solidFill>
              </a:rPr>
              <a:t>Специалист </a:t>
            </a:r>
            <a:r>
              <a:rPr lang="ru-RU" sz="2000" b="1" dirty="0">
                <a:solidFill>
                  <a:srgbClr val="000099"/>
                </a:solidFill>
              </a:rPr>
              <a:t>по проведению инструктажа и обеспечению лабораторных работ</a:t>
            </a:r>
          </a:p>
          <a:p>
            <a:r>
              <a:rPr lang="ru-RU" sz="2000" b="1" dirty="0">
                <a:solidFill>
                  <a:srgbClr val="000099"/>
                </a:solidFill>
              </a:rPr>
              <a:t>Ассистенты, оказывающие необходимую техническую помощь лицам с ОВЗ, детям-инвалидам и </a:t>
            </a:r>
            <a:r>
              <a:rPr lang="ru-RU" sz="2000" b="1" dirty="0" smtClean="0">
                <a:solidFill>
                  <a:srgbClr val="000099"/>
                </a:solidFill>
              </a:rPr>
              <a:t>инвалидам</a:t>
            </a:r>
            <a:endParaRPr lang="ru-RU" sz="2000" b="1" dirty="0">
              <a:solidFill>
                <a:srgbClr val="000099"/>
              </a:solidFill>
            </a:endParaRPr>
          </a:p>
          <a:p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66800" y="6057917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Утверждаются правовым актом министерства образования Иркутской области по согласованию с ГЭК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48337" y="433783"/>
            <a:ext cx="64436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ПОРЯДКА 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ПРОВЕДЕНИЯ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ГИА-9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771" y="2032000"/>
            <a:ext cx="936493" cy="1352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1498" y="2133599"/>
            <a:ext cx="1338443" cy="22892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8000" y="3541484"/>
            <a:ext cx="1211105" cy="12910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6743" y="4441598"/>
            <a:ext cx="1004986" cy="241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36" y="1495425"/>
            <a:ext cx="8596668" cy="829056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000099"/>
                </a:solidFill>
              </a:rPr>
              <a:t>п.</a:t>
            </a:r>
            <a:r>
              <a:rPr lang="ru-RU" dirty="0" smtClean="0">
                <a:solidFill>
                  <a:srgbClr val="000099"/>
                </a:solidFill>
              </a:rPr>
              <a:t>37. В день экзамена в ППЭ присутствуют: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2325013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99"/>
                </a:solidFill>
              </a:rPr>
              <a:t>Медицинские работники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Сотрудники, осуществляющие охрану правопорядка, и (или) сотрудники </a:t>
            </a:r>
            <a:r>
              <a:rPr lang="ru-RU" sz="2400" b="1" dirty="0" smtClean="0">
                <a:solidFill>
                  <a:srgbClr val="000099"/>
                </a:solidFill>
              </a:rPr>
              <a:t>внутренних дел </a:t>
            </a:r>
            <a:r>
              <a:rPr lang="ru-RU" sz="2400" b="1" dirty="0">
                <a:solidFill>
                  <a:srgbClr val="000099"/>
                </a:solidFill>
              </a:rPr>
              <a:t>(полиции)</a:t>
            </a:r>
          </a:p>
          <a:p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48337" y="433783"/>
            <a:ext cx="64436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ПОРЯДКА 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ПРОВЕДЕНИЯ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ГИА-9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539" y="4599228"/>
            <a:ext cx="774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Утверждение списка осуществляет руководитель МОУО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73847" y="1632474"/>
            <a:ext cx="1714953" cy="43945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429" y="3691191"/>
            <a:ext cx="1099957" cy="31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91886"/>
            <a:ext cx="8596668" cy="13208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Организация входа в ППЭ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19277" y="1754189"/>
            <a:ext cx="8596668" cy="38807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0099"/>
                </a:solidFill>
              </a:rPr>
              <a:t>П. 38. Допуск в ППЭ работников пункта осуществляется только при наличии у них документов,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удостоверяющих их личность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0099"/>
                </a:solidFill>
              </a:rPr>
              <a:t>и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подтверждающих их полномочия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99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734" y="435429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Организация входа участников в ППЭ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7748" y="2336885"/>
            <a:ext cx="3915909" cy="26415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4205" y="1534838"/>
            <a:ext cx="11568388" cy="4190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2728" tIns="31364" rIns="62728" bIns="31364" rtlCol="0" anchor="ctr"/>
          <a:lstStyle/>
          <a:p>
            <a:pPr algn="ctr"/>
            <a:r>
              <a:rPr lang="ru-RU" sz="2400" b="1" dirty="0">
                <a:solidFill>
                  <a:srgbClr val="006AB3"/>
                </a:solidFill>
              </a:rPr>
              <a:t>Паспортный контроль. Организатор на входе в ППЭ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9715" y="2104571"/>
            <a:ext cx="6957942" cy="1282869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2728" tIns="31364" rIns="62728" bIns="31364"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проверяет документ, удостоверяющий личность участника, наличие его в списке распределения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71410" y="3732973"/>
            <a:ext cx="6094795" cy="1910000"/>
          </a:xfrm>
          <a:prstGeom prst="rect">
            <a:avLst/>
          </a:prstGeom>
        </p:spPr>
        <p:txBody>
          <a:bodyPr lIns="62728" tIns="31364" rIns="62728" bIns="31364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 случае отсутствия у обучающегося документа,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его </a:t>
            </a:r>
            <a:r>
              <a:rPr lang="ru-RU" sz="2400" b="1" dirty="0" smtClean="0">
                <a:solidFill>
                  <a:srgbClr val="FF0000"/>
                </a:solidFill>
              </a:rPr>
              <a:t>личность подтверждает  сопровождающий от ОО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748" y="5549772"/>
            <a:ext cx="10600250" cy="942480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2728" tIns="31364" rIns="62728" bIns="31364" rtlCol="0" anchor="ctr"/>
          <a:lstStyle/>
          <a:p>
            <a:pPr algn="ctr"/>
            <a:r>
              <a:rPr lang="ru-RU" sz="1900" dirty="0">
                <a:solidFill>
                  <a:schemeClr val="bg1"/>
                </a:solidFill>
              </a:rPr>
              <a:t>Организаторы вне аудитории указывают участникам на необходимость оставить личные вещи (в специально выделенном месте для личных вещей участников в </a:t>
            </a:r>
            <a:r>
              <a:rPr lang="ru-RU" sz="1900" dirty="0" smtClean="0">
                <a:solidFill>
                  <a:schemeClr val="bg1"/>
                </a:solidFill>
              </a:rPr>
              <a:t>здании (сооружении) где расположен ППЭ - до входа на территорию ППЭ)</a:t>
            </a:r>
            <a:endParaRPr lang="ru-RU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46" y="419842"/>
            <a:ext cx="11831658" cy="1320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Распределение участников по аудиториям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583" y="3083203"/>
            <a:ext cx="8058617" cy="8265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41" b="1" dirty="0">
                <a:solidFill>
                  <a:srgbClr val="FF0000"/>
                </a:solidFill>
              </a:rPr>
              <a:t>Участники занимают свои места, не переговариваются, не меняются местами, имеют при себе документ, удостоверяющий личность, черную </a:t>
            </a:r>
            <a:r>
              <a:rPr lang="ru-RU" sz="1641" b="1" dirty="0" err="1">
                <a:solidFill>
                  <a:srgbClr val="FF0000"/>
                </a:solidFill>
              </a:rPr>
              <a:t>гелевую</a:t>
            </a:r>
            <a:r>
              <a:rPr lang="ru-RU" sz="1641" b="1" dirty="0">
                <a:solidFill>
                  <a:srgbClr val="FF0000"/>
                </a:solidFill>
              </a:rPr>
              <a:t> ручку, дополнительные материалы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583" y="1611835"/>
            <a:ext cx="7722677" cy="137879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41" dirty="0">
                <a:solidFill>
                  <a:srgbClr val="000099"/>
                </a:solidFill>
              </a:rPr>
              <a:t>Организаторы вне аудитории помогают участникам </a:t>
            </a:r>
            <a:r>
              <a:rPr lang="ru-RU" sz="1641" dirty="0" smtClean="0">
                <a:solidFill>
                  <a:srgbClr val="000099"/>
                </a:solidFill>
              </a:rPr>
              <a:t>ГИА </a:t>
            </a:r>
            <a:r>
              <a:rPr lang="ru-RU" sz="1641" dirty="0">
                <a:solidFill>
                  <a:srgbClr val="000099"/>
                </a:solidFill>
              </a:rPr>
              <a:t>ориентироваться в помещениях ППЭ, указывать местонахождение нужной аудитории, а также осуществлять контроль за перемещением по ППЭ лиц, имеющих право присутствовать в ППЭ в день проведения экзамена.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583" y="4240617"/>
            <a:ext cx="8058616" cy="211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41" dirty="0">
                <a:solidFill>
                  <a:srgbClr val="000099"/>
                </a:solidFill>
              </a:rPr>
              <a:t>Организатор в аудитории должен: </a:t>
            </a:r>
          </a:p>
          <a:p>
            <a:pPr marL="268011" indent="-268011">
              <a:buFont typeface="Wingdings" pitchFamily="2" charset="2"/>
              <a:buChar char="ü"/>
            </a:pPr>
            <a:r>
              <a:rPr lang="ru-RU" sz="1641" dirty="0">
                <a:solidFill>
                  <a:srgbClr val="000099"/>
                </a:solidFill>
              </a:rPr>
              <a:t>проследить, чтобы  </a:t>
            </a:r>
            <a:r>
              <a:rPr lang="ru-RU" sz="1641" dirty="0" smtClean="0">
                <a:solidFill>
                  <a:srgbClr val="000099"/>
                </a:solidFill>
              </a:rPr>
              <a:t>участник ГИА занял </a:t>
            </a:r>
            <a:r>
              <a:rPr lang="ru-RU" sz="1641" dirty="0">
                <a:solidFill>
                  <a:srgbClr val="000099"/>
                </a:solidFill>
              </a:rPr>
              <a:t>отведенное ему место строго в соответствии с </a:t>
            </a:r>
            <a:r>
              <a:rPr lang="ru-RU" sz="1641" dirty="0" smtClean="0">
                <a:solidFill>
                  <a:srgbClr val="000099"/>
                </a:solidFill>
              </a:rPr>
              <a:t>распределением;</a:t>
            </a:r>
            <a:endParaRPr lang="ru-RU" sz="1641" dirty="0">
              <a:solidFill>
                <a:srgbClr val="000099"/>
              </a:solidFill>
            </a:endParaRPr>
          </a:p>
          <a:p>
            <a:pPr marL="268011" indent="-268011">
              <a:buFont typeface="Wingdings" pitchFamily="2" charset="2"/>
              <a:buChar char="ü"/>
            </a:pPr>
            <a:r>
              <a:rPr lang="ru-RU" sz="1641" dirty="0">
                <a:solidFill>
                  <a:srgbClr val="000099"/>
                </a:solidFill>
              </a:rPr>
              <a:t>следить, чтобы участники </a:t>
            </a:r>
            <a:r>
              <a:rPr lang="ru-RU" sz="1641" dirty="0" smtClean="0">
                <a:solidFill>
                  <a:srgbClr val="000099"/>
                </a:solidFill>
              </a:rPr>
              <a:t>ГИА не</a:t>
            </a:r>
            <a:r>
              <a:rPr lang="ru-RU" sz="1641" dirty="0">
                <a:solidFill>
                  <a:srgbClr val="000099"/>
                </a:solidFill>
              </a:rPr>
              <a:t> менялись местами;</a:t>
            </a:r>
          </a:p>
          <a:p>
            <a:pPr marL="268011" indent="-268011">
              <a:buFont typeface="Wingdings" pitchFamily="2" charset="2"/>
              <a:buChar char="ü"/>
            </a:pPr>
            <a:r>
              <a:rPr lang="ru-RU" sz="1641" dirty="0">
                <a:solidFill>
                  <a:srgbClr val="000099"/>
                </a:solidFill>
              </a:rPr>
              <a:t>напомнить участникам </a:t>
            </a:r>
            <a:r>
              <a:rPr lang="ru-RU" sz="1641" dirty="0" smtClean="0">
                <a:solidFill>
                  <a:srgbClr val="000099"/>
                </a:solidFill>
              </a:rPr>
              <a:t>ГИА </a:t>
            </a:r>
            <a:r>
              <a:rPr lang="ru-RU" sz="1641" dirty="0">
                <a:solidFill>
                  <a:srgbClr val="000099"/>
                </a:solidFill>
              </a:rPr>
              <a:t> о запрете иметь при себе уведомление о регистрации на экзамен, средства связи, электронно-вычислительную технику, фото-, аудио- и видеоаппаратуру, справочные материалы, письменные заметки и иные средства хранения и передачи информации. </a:t>
            </a:r>
          </a:p>
        </p:txBody>
      </p:sp>
    </p:spTree>
    <p:extLst>
      <p:ext uri="{BB962C8B-B14F-4D97-AF65-F5344CB8AC3E}">
        <p14:creationId xmlns:p14="http://schemas.microsoft.com/office/powerpoint/2010/main" val="13969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7" y="451910"/>
            <a:ext cx="9989474" cy="88649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Начало проведения экзамена в аудитории ППЭ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2337" y="1511833"/>
            <a:ext cx="9022079" cy="20471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>
                <a:solidFill>
                  <a:srgbClr val="000099"/>
                </a:solidFill>
              </a:rPr>
              <a:t>Ответственный организатор проводит инструктаж </a:t>
            </a:r>
            <a:r>
              <a:rPr lang="ru-RU" b="1" i="1" dirty="0" smtClean="0">
                <a:solidFill>
                  <a:srgbClr val="000099"/>
                </a:solidFill>
              </a:rPr>
              <a:t>участников:</a:t>
            </a:r>
          </a:p>
          <a:p>
            <a:pPr marL="201008" indent="-201008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</a:rPr>
              <a:t>О порядке проведения экзамена;</a:t>
            </a:r>
          </a:p>
          <a:p>
            <a:pPr marL="201008" indent="-201008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</a:rPr>
              <a:t>О </a:t>
            </a:r>
            <a:r>
              <a:rPr lang="ru-RU" dirty="0">
                <a:solidFill>
                  <a:srgbClr val="000099"/>
                </a:solidFill>
              </a:rPr>
              <a:t>правилах подачи апелляции о нарушении установленного порядка проведения</a:t>
            </a:r>
          </a:p>
          <a:p>
            <a:pPr marL="201008" indent="-201008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99"/>
                </a:solidFill>
              </a:rPr>
              <a:t>О правилах заполнения бланков, случаях удаления с экзамена, использовании доп. материалов;</a:t>
            </a:r>
          </a:p>
          <a:p>
            <a:pPr marL="201008" indent="-201008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99"/>
                </a:solidFill>
              </a:rPr>
              <a:t>О времени и месте ознакомления с результатами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9496" y="3966116"/>
            <a:ext cx="10215155" cy="27151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0099"/>
                </a:solidFill>
              </a:rPr>
              <a:t>Организаторы </a:t>
            </a:r>
            <a:r>
              <a:rPr lang="ru-RU" dirty="0">
                <a:solidFill>
                  <a:srgbClr val="FF0000"/>
                </a:solidFill>
              </a:rPr>
              <a:t>проверяют правильность </a:t>
            </a:r>
            <a:r>
              <a:rPr lang="ru-RU" dirty="0">
                <a:solidFill>
                  <a:srgbClr val="000099"/>
                </a:solidFill>
              </a:rPr>
              <a:t>заполнения регистрационных полей бланков участниками;</a:t>
            </a:r>
          </a:p>
          <a:p>
            <a:r>
              <a:rPr lang="ru-RU" dirty="0">
                <a:solidFill>
                  <a:srgbClr val="FF0000"/>
                </a:solidFill>
              </a:rPr>
              <a:t>проверяют соответствие данных участника </a:t>
            </a:r>
            <a:r>
              <a:rPr lang="ru-RU" dirty="0">
                <a:solidFill>
                  <a:srgbClr val="000099"/>
                </a:solidFill>
              </a:rPr>
              <a:t>в </a:t>
            </a:r>
            <a:r>
              <a:rPr lang="ru-RU" dirty="0" smtClean="0">
                <a:solidFill>
                  <a:srgbClr val="000099"/>
                </a:solidFill>
              </a:rPr>
              <a:t>регистрационных полях и </a:t>
            </a:r>
            <a:r>
              <a:rPr lang="ru-RU" dirty="0">
                <a:solidFill>
                  <a:srgbClr val="000099"/>
                </a:solidFill>
              </a:rPr>
              <a:t>документе, удостоверяющем личность</a:t>
            </a:r>
            <a:r>
              <a:rPr lang="ru-RU" dirty="0" smtClean="0">
                <a:solidFill>
                  <a:srgbClr val="000099"/>
                </a:solidFill>
              </a:rPr>
              <a:t>;</a:t>
            </a:r>
          </a:p>
          <a:p>
            <a:r>
              <a:rPr lang="ru-RU" dirty="0">
                <a:solidFill>
                  <a:srgbClr val="000099"/>
                </a:solidFill>
              </a:rPr>
              <a:t>выдают ему дополнительный лист (бланк</a:t>
            </a:r>
            <a:r>
              <a:rPr lang="ru-RU" dirty="0" smtClean="0">
                <a:solidFill>
                  <a:srgbClr val="000099"/>
                </a:solidFill>
              </a:rPr>
              <a:t>) в </a:t>
            </a:r>
            <a:r>
              <a:rPr lang="ru-RU" dirty="0">
                <a:solidFill>
                  <a:srgbClr val="FF0000"/>
                </a:solidFill>
              </a:rPr>
              <a:t>случае нехватки места </a:t>
            </a:r>
            <a:r>
              <a:rPr lang="ru-RU" dirty="0">
                <a:solidFill>
                  <a:srgbClr val="000099"/>
                </a:solidFill>
              </a:rPr>
              <a:t>в листах (бланках) для ответов на задания с развернутым </a:t>
            </a:r>
            <a:r>
              <a:rPr lang="ru-RU" dirty="0" smtClean="0">
                <a:solidFill>
                  <a:srgbClr val="000099"/>
                </a:solidFill>
              </a:rPr>
              <a:t>ответом, при </a:t>
            </a:r>
            <a:r>
              <a:rPr lang="ru-RU" dirty="0">
                <a:solidFill>
                  <a:srgbClr val="000099"/>
                </a:solidFill>
              </a:rPr>
              <a:t>этом </a:t>
            </a:r>
            <a:r>
              <a:rPr lang="ru-RU" dirty="0">
                <a:solidFill>
                  <a:srgbClr val="FF0000"/>
                </a:solidFill>
              </a:rPr>
              <a:t>организаторы</a:t>
            </a:r>
            <a:r>
              <a:rPr lang="ru-RU" dirty="0">
                <a:solidFill>
                  <a:srgbClr val="000099"/>
                </a:solidFill>
              </a:rPr>
              <a:t> фиксируют связь номеров основного и дополнительного листа (бланка) в специальных полях листов (бланков</a:t>
            </a:r>
            <a:r>
              <a:rPr lang="ru-RU" dirty="0" smtClean="0">
                <a:solidFill>
                  <a:srgbClr val="000099"/>
                </a:solidFill>
              </a:rPr>
              <a:t>).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92000" cy="1484314"/>
            <a:chOff x="0" y="0"/>
            <a:chExt cx="5962650" cy="161925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596265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42925"/>
              <a:ext cx="5962650" cy="533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1085850"/>
              <a:ext cx="5962650" cy="533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31950" y="1484314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>
                <a:solidFill>
                  <a:schemeClr val="accent2"/>
                </a:solidFill>
              </a:rPr>
              <a:t>   </a:t>
            </a:r>
            <a:endParaRPr lang="ru-RU" altLang="ru-RU" sz="28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41562" y="1493046"/>
            <a:ext cx="8964612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3" tIns="45667" rIns="91333" bIns="4566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3600" b="1" dirty="0">
                <a:solidFill>
                  <a:srgbClr val="000099"/>
                </a:solidFill>
              </a:rPr>
              <a:t> п.7. а) </a:t>
            </a:r>
            <a:r>
              <a:rPr lang="ru-RU" altLang="ru-RU" sz="3600" b="1" dirty="0">
                <a:solidFill>
                  <a:srgbClr val="FF0000"/>
                </a:solidFill>
              </a:rPr>
              <a:t>ОГЭ </a:t>
            </a:r>
            <a:r>
              <a:rPr lang="ru-RU" altLang="ru-RU" sz="3600" b="1" dirty="0">
                <a:solidFill>
                  <a:srgbClr val="000099"/>
                </a:solidFill>
              </a:rPr>
              <a:t>- для обучающихся ОО, освоивших образовательные программы основного общего образования в </a:t>
            </a:r>
            <a:r>
              <a:rPr lang="ru-RU" altLang="ru-RU" sz="3600" b="1" dirty="0">
                <a:solidFill>
                  <a:srgbClr val="FF0000"/>
                </a:solidFill>
              </a:rPr>
              <a:t>очной, очно-заочной, заочной формах,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accent2"/>
                </a:solidFill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</a:rPr>
              <a:t>в форме семейного образования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0099"/>
                </a:solidFill>
              </a:rPr>
              <a:t>и</a:t>
            </a:r>
            <a:r>
              <a:rPr lang="ru-RU" altLang="ru-RU" sz="3600" b="1" dirty="0">
                <a:solidFill>
                  <a:schemeClr val="accent2"/>
                </a:solidFill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</a:rPr>
              <a:t>допущенных в текущем году </a:t>
            </a:r>
            <a:r>
              <a:rPr lang="ru-RU" altLang="ru-RU" sz="3600" b="1" dirty="0">
                <a:solidFill>
                  <a:srgbClr val="000099"/>
                </a:solidFill>
              </a:rPr>
              <a:t>к ГИА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329498" y="454025"/>
            <a:ext cx="64436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ФОРМЫ ПРОВЕДЕНИЯ ГИА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- 9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18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877" y="391885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Используемые технологии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998" y="1538797"/>
            <a:ext cx="9868746" cy="5227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В </a:t>
            </a:r>
            <a:r>
              <a:rPr lang="ru-RU" sz="2400" b="1" dirty="0">
                <a:solidFill>
                  <a:srgbClr val="000099"/>
                </a:solidFill>
              </a:rPr>
              <a:t>Иркутской области ГИА проводится с использованием следующих технологий: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1) печать экзаменационных материалов в штабе пункта проведения экзамена в день экзамена;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2) сканирование бланков ответов участников ГИА в штабе пункта проведения экзамена в день экзамена;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3) сканирование бланков ответов участников ГИА в пункте первичной обработки информации;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4) доставка бланков ответов участников ГИА в региональный центр обработки информации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5093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ru-RU" sz="32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Схема доставки ЭМ, распределение участников </a:t>
            </a:r>
            <a:r>
              <a:rPr lang="ru-RU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организаторов ППЭ</a:t>
            </a:r>
          </a:p>
        </p:txBody>
      </p:sp>
      <p:sp>
        <p:nvSpPr>
          <p:cNvPr id="9223" name="TextBox 9222"/>
          <p:cNvSpPr txBox="1"/>
          <p:nvPr/>
        </p:nvSpPr>
        <p:spPr>
          <a:xfrm>
            <a:off x="84809" y="5934670"/>
            <a:ext cx="8786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 расшифровка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тиражирование, комплектование ЭМ в ППЭ</a:t>
            </a:r>
          </a:p>
          <a:p>
            <a:pPr algn="ctr"/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 ППЭ в присутствии уполномоченного представителя ГЭК и общественного наблюдателя (при наличии)</a:t>
            </a:r>
          </a:p>
        </p:txBody>
      </p:sp>
      <p:sp>
        <p:nvSpPr>
          <p:cNvPr id="47" name="Стрелка влево 46"/>
          <p:cNvSpPr/>
          <p:nvPr/>
        </p:nvSpPr>
        <p:spPr>
          <a:xfrm>
            <a:off x="5450740" y="3467180"/>
            <a:ext cx="5102960" cy="2619335"/>
          </a:xfrm>
          <a:prstGeom prst="leftArrow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пароль расшифровки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экзамена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7 часов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личном кабинете на информационном портале РЦОИ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(ppe.iro38.ru)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450080" y="1201501"/>
            <a:ext cx="5000660" cy="1928826"/>
          </a:xfrm>
          <a:prstGeom prst="downArrow">
            <a:avLst>
              <a:gd name="adj1" fmla="val 5742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РЦОИ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зашифрованном виде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чем за 2 дня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экзамена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219" name="Прямоугольная выноска 9218"/>
          <p:cNvSpPr/>
          <p:nvPr/>
        </p:nvSpPr>
        <p:spPr>
          <a:xfrm>
            <a:off x="5667987" y="1459285"/>
            <a:ext cx="2304256" cy="1047398"/>
          </a:xfrm>
          <a:prstGeom prst="wedgeRectCallout">
            <a:avLst>
              <a:gd name="adj1" fmla="val -108112"/>
              <a:gd name="adj2" fmla="val 3327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 защищенному каналу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35832" y="3260737"/>
            <a:ext cx="4429156" cy="1789122"/>
            <a:chOff x="1542240" y="4199638"/>
            <a:chExt cx="4429156" cy="178912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50" name="Выноска со стрелкой вниз 49"/>
            <p:cNvSpPr/>
            <p:nvPr/>
          </p:nvSpPr>
          <p:spPr>
            <a:xfrm>
              <a:off x="1809720" y="4199638"/>
              <a:ext cx="1785950" cy="1285884"/>
            </a:xfrm>
            <a:prstGeom prst="downArrowCallou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ППОИ</a:t>
              </a:r>
            </a:p>
          </p:txBody>
        </p:sp>
        <p:sp>
          <p:nvSpPr>
            <p:cNvPr id="51" name="Выноска со стрелкой вниз 50"/>
            <p:cNvSpPr/>
            <p:nvPr/>
          </p:nvSpPr>
          <p:spPr>
            <a:xfrm>
              <a:off x="4095736" y="4214818"/>
              <a:ext cx="1785950" cy="1285884"/>
            </a:xfrm>
            <a:prstGeom prst="downArrowCallou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ППОИ</a:t>
              </a:r>
            </a:p>
          </p:txBody>
        </p:sp>
        <p:grpSp>
          <p:nvGrpSpPr>
            <p:cNvPr id="3" name="Группа 77"/>
            <p:cNvGrpSpPr/>
            <p:nvPr/>
          </p:nvGrpSpPr>
          <p:grpSpPr>
            <a:xfrm>
              <a:off x="1542240" y="5560132"/>
              <a:ext cx="4429156" cy="428628"/>
              <a:chOff x="214282" y="5572140"/>
              <a:chExt cx="4429156" cy="428628"/>
            </a:xfrm>
            <a:grpFill/>
          </p:grpSpPr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214282" y="5572140"/>
                <a:ext cx="1000132" cy="428628"/>
              </a:xfrm>
              <a:prstGeom prst="roundRect">
                <a:avLst/>
              </a:prstGeom>
              <a:grp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1"/>
                    </a:solidFill>
                  </a:rPr>
                  <a:t>ППЭ</a:t>
                </a: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1357290" y="5572140"/>
                <a:ext cx="1000132" cy="428628"/>
              </a:xfrm>
              <a:prstGeom prst="roundRect">
                <a:avLst/>
              </a:prstGeom>
              <a:grp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1"/>
                    </a:solidFill>
                  </a:rPr>
                  <a:t>ППЭ</a:t>
                </a:r>
              </a:p>
            </p:txBody>
          </p:sp>
          <p:sp>
            <p:nvSpPr>
              <p:cNvPr id="72" name="Скругленный прямоугольник 71"/>
              <p:cNvSpPr/>
              <p:nvPr/>
            </p:nvSpPr>
            <p:spPr>
              <a:xfrm>
                <a:off x="2500298" y="5572140"/>
                <a:ext cx="1000132" cy="428628"/>
              </a:xfrm>
              <a:prstGeom prst="roundRect">
                <a:avLst/>
              </a:prstGeom>
              <a:grp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1"/>
                    </a:solidFill>
                  </a:rPr>
                  <a:t>ППЭ</a:t>
                </a: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643306" y="5572140"/>
                <a:ext cx="1000132" cy="428628"/>
              </a:xfrm>
              <a:prstGeom prst="roundRect">
                <a:avLst/>
              </a:prstGeom>
              <a:grp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1"/>
                    </a:solidFill>
                  </a:rPr>
                  <a:t>ППЭ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432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трелка вниз 43"/>
          <p:cNvSpPr/>
          <p:nvPr/>
        </p:nvSpPr>
        <p:spPr>
          <a:xfrm>
            <a:off x="2062739" y="2017588"/>
            <a:ext cx="5000660" cy="2071702"/>
          </a:xfrm>
          <a:prstGeom prst="downArrow">
            <a:avLst>
              <a:gd name="adj1" fmla="val 57420"/>
              <a:gd name="adj2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пароль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7 часов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093" y="27223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ru-RU" sz="30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Схема доставки </a:t>
            </a:r>
            <a:r>
              <a:rPr lang="ru-RU" sz="30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 в ППЭ на дому</a:t>
            </a:r>
            <a:endParaRPr lang="ru-RU" sz="3000" b="1" kern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2062739" y="1160332"/>
            <a:ext cx="5000660" cy="1928826"/>
          </a:xfrm>
          <a:prstGeom prst="downArrow">
            <a:avLst>
              <a:gd name="adj1" fmla="val 5742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РЦОИ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зашифрованном виде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чем за 2 дня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экзамена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219" name="Прямоугольная выноска 9218"/>
          <p:cNvSpPr/>
          <p:nvPr/>
        </p:nvSpPr>
        <p:spPr>
          <a:xfrm>
            <a:off x="7134837" y="1160332"/>
            <a:ext cx="2304256" cy="1047398"/>
          </a:xfrm>
          <a:prstGeom prst="wedgeRectCallout">
            <a:avLst>
              <a:gd name="adj1" fmla="val -108112"/>
              <a:gd name="adj2" fmla="val 3327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 защищенному каналу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774907" y="4285321"/>
            <a:ext cx="3454443" cy="1714512"/>
            <a:chOff x="4095735" y="4297645"/>
            <a:chExt cx="2775562" cy="17145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51" name="Выноска со стрелкой вниз 50"/>
            <p:cNvSpPr/>
            <p:nvPr/>
          </p:nvSpPr>
          <p:spPr>
            <a:xfrm>
              <a:off x="4095735" y="4297645"/>
              <a:ext cx="2775562" cy="1285884"/>
            </a:xfrm>
            <a:prstGeom prst="downArrowCallou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ППОИ или ППЭ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4590541" y="5583529"/>
              <a:ext cx="1785949" cy="428628"/>
            </a:xfrm>
            <a:prstGeom prst="round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ППЭ на дому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Прямоугольная выноска 22"/>
          <p:cNvSpPr/>
          <p:nvPr/>
        </p:nvSpPr>
        <p:spPr>
          <a:xfrm>
            <a:off x="7134836" y="2517654"/>
            <a:ext cx="3733189" cy="1047398"/>
          </a:xfrm>
          <a:prstGeom prst="wedgeRectCallout">
            <a:avLst>
              <a:gd name="adj1" fmla="val -93326"/>
              <a:gd name="adj2" fmla="val 3557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день экзамена руководитель ППЭ на портале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ppe.iro38.ru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23" name="TextBox 9222"/>
          <p:cNvSpPr txBox="1"/>
          <p:nvPr/>
        </p:nvSpPr>
        <p:spPr>
          <a:xfrm>
            <a:off x="2062738" y="4823946"/>
            <a:ext cx="458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Расшифровка, тиражирование,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 ЭМ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6995871" y="5159684"/>
            <a:ext cx="2582187" cy="1047398"/>
          </a:xfrm>
          <a:prstGeom prst="wedgeRectCallout">
            <a:avLst>
              <a:gd name="adj1" fmla="val -115013"/>
              <a:gd name="adj2" fmla="val 1556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ЭМ доставляет уполномоченный представитель ГЭК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3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452438"/>
            <a:ext cx="11514666" cy="13208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Franklin Gothic Demi"/>
                <a:cs typeface="Franklin Gothic Demi"/>
              </a:rPr>
              <a:t>Проведение</a:t>
            </a:r>
            <a:r>
              <a:rPr lang="ru-RU" b="1" spc="-120" dirty="0">
                <a:solidFill>
                  <a:schemeClr val="bg1"/>
                </a:solidFill>
                <a:latin typeface="Franklin Gothic Demi"/>
                <a:cs typeface="Franklin Gothic Demi"/>
              </a:rPr>
              <a:t> </a:t>
            </a:r>
            <a:r>
              <a:rPr lang="ru-RU" b="1" spc="-120" dirty="0" smtClean="0">
                <a:solidFill>
                  <a:schemeClr val="bg1"/>
                </a:solidFill>
                <a:latin typeface="Franklin Gothic Demi"/>
                <a:cs typeface="Franklin Gothic Demi"/>
              </a:rPr>
              <a:t>ОГЭ по </a:t>
            </a:r>
            <a:r>
              <a:rPr lang="ru-RU" b="1" dirty="0" smtClean="0">
                <a:solidFill>
                  <a:schemeClr val="bg1"/>
                </a:solidFill>
                <a:latin typeface="Franklin Gothic Demi"/>
                <a:cs typeface="Franklin Gothic Demi"/>
              </a:rPr>
              <a:t>иностранным языкам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7371" y="1683657"/>
            <a:ext cx="8896631" cy="4357705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Проведение одновременно письменная часть и устная часть (раздел «Говорение»)  в </a:t>
            </a:r>
            <a:r>
              <a:rPr lang="ru-RU" sz="2400" b="1" dirty="0" smtClean="0">
                <a:solidFill>
                  <a:srgbClr val="FF0000"/>
                </a:solidFill>
              </a:rPr>
              <a:t>один </a:t>
            </a:r>
            <a:r>
              <a:rPr lang="ru-RU" sz="2400" b="1" dirty="0" smtClean="0">
                <a:solidFill>
                  <a:srgbClr val="000099"/>
                </a:solidFill>
              </a:rPr>
              <a:t>из дней, предусмотренных расписанием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Проведение с использованием </a:t>
            </a:r>
            <a:r>
              <a:rPr lang="ru-RU" sz="2400" b="1" dirty="0" smtClean="0">
                <a:solidFill>
                  <a:srgbClr val="FF0000"/>
                </a:solidFill>
              </a:rPr>
              <a:t>автоматизированного</a:t>
            </a:r>
            <a:r>
              <a:rPr lang="ru-RU" sz="2400" b="1" dirty="0" smtClean="0">
                <a:solidFill>
                  <a:srgbClr val="000099"/>
                </a:solidFill>
              </a:rPr>
              <a:t> решения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Допуск </a:t>
            </a:r>
            <a:r>
              <a:rPr lang="ru-RU" sz="2400" b="1" dirty="0" smtClean="0">
                <a:solidFill>
                  <a:srgbClr val="FF0000"/>
                </a:solidFill>
              </a:rPr>
              <a:t>опоздавших</a:t>
            </a:r>
            <a:r>
              <a:rPr lang="ru-RU" sz="2400" b="1" dirty="0" smtClean="0">
                <a:solidFill>
                  <a:srgbClr val="000099"/>
                </a:solidFill>
              </a:rPr>
              <a:t> участников  на экзамен (письменная часть, раздел «</a:t>
            </a:r>
            <a:r>
              <a:rPr lang="ru-RU" sz="2400" b="1" dirty="0" err="1" smtClean="0">
                <a:solidFill>
                  <a:srgbClr val="000099"/>
                </a:solidFill>
              </a:rPr>
              <a:t>Аудирование</a:t>
            </a:r>
            <a:r>
              <a:rPr lang="ru-RU" sz="2400" b="1" dirty="0" smtClean="0">
                <a:solidFill>
                  <a:srgbClr val="000099"/>
                </a:solidFill>
              </a:rPr>
              <a:t>») в аудиторию после включения аудиозаписи </a:t>
            </a:r>
            <a:r>
              <a:rPr lang="ru-RU" sz="2400" b="1" dirty="0" smtClean="0">
                <a:solidFill>
                  <a:srgbClr val="FF0000"/>
                </a:solidFill>
              </a:rPr>
              <a:t>не осуществляется </a:t>
            </a:r>
            <a:r>
              <a:rPr lang="ru-RU" sz="2400" b="1" dirty="0" smtClean="0">
                <a:solidFill>
                  <a:srgbClr val="000099"/>
                </a:solidFill>
              </a:rPr>
              <a:t>(за исключением, если в аудитории нет других участников или, если участники в аудитории завершили прослушивание аудиозаписи)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Персональное </a:t>
            </a:r>
            <a:r>
              <a:rPr lang="ru-RU" sz="2400" b="1" dirty="0" err="1" smtClean="0">
                <a:solidFill>
                  <a:srgbClr val="FF0000"/>
                </a:solidFill>
              </a:rPr>
              <a:t>аудирование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</a:rPr>
              <a:t>для опоздавших участников экзамена </a:t>
            </a:r>
            <a:r>
              <a:rPr lang="ru-RU" sz="2400" b="1" dirty="0" smtClean="0">
                <a:solidFill>
                  <a:srgbClr val="FF0000"/>
                </a:solidFill>
              </a:rPr>
              <a:t>не проводится </a:t>
            </a:r>
            <a:r>
              <a:rPr lang="ru-RU" sz="2400" b="1" dirty="0" smtClean="0">
                <a:solidFill>
                  <a:srgbClr val="000099"/>
                </a:solidFill>
              </a:rPr>
              <a:t>(за исключением, если в аудитории нет других участников экзамена)</a:t>
            </a:r>
          </a:p>
          <a:p>
            <a:endParaRPr lang="ru-RU" sz="2400" b="1" dirty="0" smtClean="0">
              <a:solidFill>
                <a:srgbClr val="000099"/>
              </a:solidFill>
            </a:endParaRPr>
          </a:p>
          <a:p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0114664" y="6127744"/>
            <a:ext cx="683339" cy="1923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pPr marL="25400">
                <a:lnSpc>
                  <a:spcPts val="1520"/>
                </a:lnSpc>
              </a:pPr>
              <a:t>33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08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10353040" y="6640104"/>
            <a:ext cx="248920" cy="1923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pPr marL="25400">
                <a:lnSpc>
                  <a:spcPts val="1520"/>
                </a:lnSpc>
              </a:pPr>
              <a:t>34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33829" y="1746142"/>
            <a:ext cx="7968343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5"/>
              </a:spcBef>
            </a:pPr>
            <a:endParaRPr sz="2800" b="1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 marL="645160" indent="-632460">
              <a:buAutoNum type="arabicPeriod"/>
              <a:tabLst>
                <a:tab pos="645160" algn="l"/>
                <a:tab pos="645795" algn="l"/>
              </a:tabLst>
            </a:pPr>
            <a:r>
              <a:rPr sz="2800" b="1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Наличие </a:t>
            </a:r>
            <a:r>
              <a:rPr sz="2800" b="1" dirty="0">
                <a:solidFill>
                  <a:srgbClr val="FF0000"/>
                </a:solidFill>
                <a:latin typeface="Franklin Gothic Medium Cond"/>
                <a:cs typeface="Franklin Gothic Medium Cond"/>
              </a:rPr>
              <a:t>экспериментальной</a:t>
            </a:r>
            <a:r>
              <a:rPr sz="2800" b="1" spc="-7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b="1" spc="1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части</a:t>
            </a:r>
            <a:endParaRPr sz="2800" b="1" dirty="0">
              <a:solidFill>
                <a:srgbClr val="000099"/>
              </a:solidFill>
              <a:latin typeface="Franklin Gothic Medium Cond"/>
              <a:cs typeface="Franklin Gothic Medium Cond"/>
            </a:endParaRPr>
          </a:p>
          <a:p>
            <a:pPr marL="645160" marR="5080" indent="-632460">
              <a:buAutoNum type="arabicPeriod"/>
              <a:tabLst>
                <a:tab pos="645795" algn="l"/>
                <a:tab pos="3053080" algn="l"/>
                <a:tab pos="4951095" algn="l"/>
                <a:tab pos="6958330" algn="l"/>
              </a:tabLst>
            </a:pPr>
            <a:r>
              <a:rPr sz="2800" b="1" spc="-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Необ</a:t>
            </a:r>
            <a:r>
              <a:rPr sz="2800" b="1" spc="-2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х</a:t>
            </a:r>
            <a:r>
              <a:rPr sz="2800" b="1" spc="-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о</a:t>
            </a:r>
            <a:r>
              <a:rPr sz="2800" b="1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ди</a:t>
            </a:r>
            <a:r>
              <a:rPr sz="2800" b="1" spc="-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мо</a:t>
            </a:r>
            <a:r>
              <a:rPr sz="2800" b="1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	</a:t>
            </a:r>
            <a:r>
              <a:rPr sz="2800" b="1" spc="-5" dirty="0" err="1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п</a:t>
            </a:r>
            <a:r>
              <a:rPr sz="2800" b="1" dirty="0" err="1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о</a:t>
            </a:r>
            <a:r>
              <a:rPr sz="2800" b="1" spc="-5" dirty="0" err="1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л</a:t>
            </a:r>
            <a:r>
              <a:rPr sz="2800" b="1" spc="25" dirty="0" err="1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у</a:t>
            </a:r>
            <a:r>
              <a:rPr sz="2800" b="1" spc="-5" dirty="0" err="1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ч</a:t>
            </a:r>
            <a:r>
              <a:rPr sz="2800" b="1" spc="5" dirty="0" err="1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а</a:t>
            </a:r>
            <a:r>
              <a:rPr sz="2800" b="1" spc="-5" dirty="0" err="1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ть</a:t>
            </a:r>
            <a:r>
              <a:rPr lang="ru-RU" sz="2800" b="1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b="1" spc="-5" dirty="0" err="1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п</a:t>
            </a:r>
            <a:r>
              <a:rPr sz="2800" b="1" dirty="0" err="1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е</a:t>
            </a:r>
            <a:r>
              <a:rPr sz="2800" b="1" spc="-5" dirty="0" err="1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реч</a:t>
            </a:r>
            <a:r>
              <a:rPr sz="2800" b="1" spc="-15" dirty="0" err="1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е</a:t>
            </a:r>
            <a:r>
              <a:rPr sz="2800" b="1" spc="-5" dirty="0" err="1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нь</a:t>
            </a:r>
            <a:r>
              <a:rPr lang="ru-RU" sz="2800" b="1" spc="-5" dirty="0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b="1" spc="-20" dirty="0" err="1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к</a:t>
            </a:r>
            <a:r>
              <a:rPr sz="2800" b="1" dirty="0" err="1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о</a:t>
            </a:r>
            <a:r>
              <a:rPr sz="2800" b="1" spc="-5" dirty="0" err="1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мплек</a:t>
            </a:r>
            <a:r>
              <a:rPr sz="2800" b="1" spc="5" dirty="0" err="1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т</a:t>
            </a:r>
            <a:r>
              <a:rPr sz="2800" b="1" spc="-5" dirty="0" err="1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ов</a:t>
            </a:r>
            <a:r>
              <a:rPr sz="2800" b="1" spc="-5" dirty="0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  </a:t>
            </a:r>
            <a:r>
              <a:rPr sz="2800" b="1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лабораторного </a:t>
            </a:r>
            <a:r>
              <a:rPr sz="2800" b="1" spc="-1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оборудования </a:t>
            </a:r>
            <a:r>
              <a:rPr sz="2800" b="1" spc="-5" dirty="0" err="1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за</a:t>
            </a:r>
            <a:r>
              <a:rPr sz="2800" b="1" spc="-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Franklin Gothic Medium Cond"/>
                <a:cs typeface="Franklin Gothic Medium Cond"/>
              </a:rPr>
              <a:t>неделю </a:t>
            </a:r>
            <a:r>
              <a:rPr sz="2800" b="1" dirty="0" err="1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до</a:t>
            </a:r>
            <a:r>
              <a:rPr sz="2800" b="1" dirty="0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b="1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экзамена,  </a:t>
            </a:r>
            <a:r>
              <a:rPr sz="2800" b="1" spc="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чтобы ППЭ успели </a:t>
            </a:r>
            <a:r>
              <a:rPr sz="2800" b="1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подготовить свои</a:t>
            </a:r>
            <a:r>
              <a:rPr sz="2800" b="1" spc="-9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аудитории</a:t>
            </a:r>
            <a:endParaRPr sz="2800" b="1" dirty="0">
              <a:solidFill>
                <a:srgbClr val="000099"/>
              </a:solidFill>
              <a:latin typeface="Franklin Gothic Medium Cond"/>
              <a:cs typeface="Franklin Gothic Medium Cond"/>
            </a:endParaRPr>
          </a:p>
          <a:p>
            <a:pPr marL="645160" marR="5715" indent="-632460">
              <a:buAutoNum type="arabicPeriod"/>
              <a:tabLst>
                <a:tab pos="645795" algn="l"/>
              </a:tabLst>
            </a:pPr>
            <a:r>
              <a:rPr sz="2800" b="1" spc="-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В комплектах </a:t>
            </a:r>
            <a:r>
              <a:rPr sz="2800" b="1" spc="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участников </a:t>
            </a:r>
            <a:r>
              <a:rPr sz="2800" b="1" spc="-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должен </a:t>
            </a:r>
            <a:r>
              <a:rPr sz="2800" b="1" spc="1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присутствовать</a:t>
            </a:r>
            <a:r>
              <a:rPr sz="2800" b="1" spc="15" dirty="0">
                <a:solidFill>
                  <a:srgbClr val="FF0000"/>
                </a:solidFill>
                <a:latin typeface="Franklin Gothic Medium Cond"/>
                <a:cs typeface="Franklin Gothic Medium Cond"/>
              </a:rPr>
              <a:t>  </a:t>
            </a:r>
            <a:r>
              <a:rPr sz="2800" b="1" dirty="0" err="1">
                <a:solidFill>
                  <a:srgbClr val="FF0000"/>
                </a:solidFill>
                <a:latin typeface="Franklin Gothic Medium Cond"/>
                <a:cs typeface="Franklin Gothic Medium Cond"/>
              </a:rPr>
              <a:t>дополнительный</a:t>
            </a:r>
            <a:r>
              <a:rPr sz="2800" b="1" dirty="0">
                <a:solidFill>
                  <a:srgbClr val="FF0000"/>
                </a:solidFill>
                <a:latin typeface="Franklin Gothic Medium Cond"/>
                <a:cs typeface="Franklin Gothic Medium Cond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Franklin Gothic Medium Cond"/>
                <a:cs typeface="Franklin Gothic Medium Cond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Franklin Gothic Medium Cond"/>
                <a:cs typeface="Franklin Gothic Medium Cond"/>
              </a:rPr>
            </a:br>
            <a:r>
              <a:rPr sz="2800" b="1" spc="-5" dirty="0" err="1" smtClean="0">
                <a:solidFill>
                  <a:srgbClr val="FF0000"/>
                </a:solidFill>
                <a:latin typeface="Franklin Gothic Medium Cond"/>
                <a:cs typeface="Franklin Gothic Medium Cond"/>
              </a:rPr>
              <a:t>бланк</a:t>
            </a:r>
            <a:r>
              <a:rPr sz="2800" b="1" spc="-5" dirty="0" smtClean="0">
                <a:solidFill>
                  <a:srgbClr val="FF0000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Franklin Gothic Medium Cond"/>
                <a:cs typeface="Franklin Gothic Medium Cond"/>
              </a:rPr>
              <a:t>№2 </a:t>
            </a:r>
            <a:r>
              <a:rPr sz="2800" b="1" spc="-5" dirty="0" err="1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по</a:t>
            </a:r>
            <a:r>
              <a:rPr sz="2800" b="1" spc="-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b="1" spc="-5" dirty="0" err="1">
                <a:solidFill>
                  <a:srgbClr val="000099"/>
                </a:solidFill>
                <a:latin typeface="Franklin Gothic Medium Cond"/>
                <a:cs typeface="Franklin Gothic Medium Cond"/>
              </a:rPr>
              <a:t>физике</a:t>
            </a:r>
            <a:endParaRPr sz="2800" b="1" dirty="0">
              <a:solidFill>
                <a:srgbClr val="000099"/>
              </a:solidFill>
              <a:latin typeface="Franklin Gothic Medium Cond"/>
              <a:cs typeface="Franklin Gothic Medium Cond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452438"/>
            <a:ext cx="11514666" cy="75224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Franklin Gothic Demi"/>
                <a:cs typeface="Franklin Gothic Demi"/>
              </a:rPr>
              <a:t>Проведение</a:t>
            </a:r>
            <a:r>
              <a:rPr lang="ru-RU" b="1" spc="-120" dirty="0">
                <a:solidFill>
                  <a:schemeClr val="bg1"/>
                </a:solidFill>
                <a:latin typeface="Franklin Gothic Demi"/>
                <a:cs typeface="Franklin Gothic Demi"/>
              </a:rPr>
              <a:t> </a:t>
            </a:r>
            <a:r>
              <a:rPr lang="ru-RU" b="1" spc="-120" dirty="0" smtClean="0">
                <a:solidFill>
                  <a:schemeClr val="bg1"/>
                </a:solidFill>
                <a:latin typeface="Franklin Gothic Demi"/>
                <a:cs typeface="Franklin Gothic Demi"/>
              </a:rPr>
              <a:t>ОГЭ по </a:t>
            </a:r>
            <a:r>
              <a:rPr lang="ru-RU" b="1" dirty="0" smtClean="0">
                <a:solidFill>
                  <a:schemeClr val="bg1"/>
                </a:solidFill>
                <a:latin typeface="Franklin Gothic Demi"/>
                <a:cs typeface="Franklin Gothic Demi"/>
              </a:rPr>
              <a:t>физике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972" y="1600200"/>
            <a:ext cx="372002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10353040" y="6640104"/>
            <a:ext cx="248920" cy="1923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pPr marL="25400">
                <a:lnSpc>
                  <a:spcPts val="1520"/>
                </a:lnSpc>
              </a:pPr>
              <a:t>35</a:t>
            </a:fld>
            <a:endParaRPr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677334" y="452438"/>
            <a:ext cx="11514666" cy="75224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Franklin Gothic Demi"/>
                <a:cs typeface="Franklin Gothic Demi"/>
              </a:rPr>
              <a:t>Проведение</a:t>
            </a:r>
            <a:r>
              <a:rPr lang="ru-RU" b="1" spc="-120" dirty="0">
                <a:solidFill>
                  <a:schemeClr val="bg1"/>
                </a:solidFill>
                <a:latin typeface="Franklin Gothic Demi"/>
                <a:cs typeface="Franklin Gothic Demi"/>
              </a:rPr>
              <a:t> </a:t>
            </a:r>
            <a:r>
              <a:rPr lang="ru-RU" b="1" spc="-120" dirty="0" smtClean="0">
                <a:solidFill>
                  <a:schemeClr val="bg1"/>
                </a:solidFill>
                <a:latin typeface="Franklin Gothic Demi"/>
                <a:cs typeface="Franklin Gothic Demi"/>
              </a:rPr>
              <a:t>ОГЭ по </a:t>
            </a:r>
            <a:r>
              <a:rPr lang="ru-RU" b="1" dirty="0" smtClean="0">
                <a:solidFill>
                  <a:schemeClr val="bg1"/>
                </a:solidFill>
                <a:latin typeface="Franklin Gothic Demi"/>
                <a:cs typeface="Franklin Gothic Demi"/>
              </a:rPr>
              <a:t>химии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5104" y="1797846"/>
            <a:ext cx="9879696" cy="496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33" tIns="45667" rIns="91333" bIns="4566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600" b="1" dirty="0" smtClean="0">
                <a:solidFill>
                  <a:srgbClr val="000099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без выполнения </a:t>
            </a:r>
            <a:r>
              <a:rPr lang="ru-RU" sz="3600" b="1" dirty="0" smtClean="0">
                <a:solidFill>
                  <a:srgbClr val="000099"/>
                </a:solidFill>
              </a:rPr>
              <a:t>лабораторной работы (реального химического эксперимента),</a:t>
            </a:r>
            <a:br>
              <a:rPr lang="ru-RU" sz="3600" b="1" dirty="0" smtClean="0">
                <a:solidFill>
                  <a:srgbClr val="000099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выполнение «мысленного эксперимента»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0099"/>
                </a:solidFill>
              </a:rPr>
              <a:t>(модель № 1)</a:t>
            </a:r>
          </a:p>
          <a:p>
            <a:pPr algn="ctr">
              <a:buNone/>
            </a:pPr>
            <a:endParaRPr lang="ru-RU" sz="3600" b="1" dirty="0" smtClean="0">
              <a:solidFill>
                <a:srgbClr val="000099"/>
              </a:solidFill>
            </a:endParaRPr>
          </a:p>
          <a:p>
            <a:r>
              <a:rPr lang="ru-RU" sz="3600" b="1" dirty="0" smtClean="0">
                <a:solidFill>
                  <a:srgbClr val="000099"/>
                </a:solidFill>
              </a:rPr>
              <a:t>в аудиторию </a:t>
            </a:r>
            <a:r>
              <a:rPr lang="ru-RU" sz="3600" b="1" dirty="0" smtClean="0">
                <a:solidFill>
                  <a:srgbClr val="FF0000"/>
                </a:solidFill>
              </a:rPr>
              <a:t>не допускаются </a:t>
            </a:r>
            <a:r>
              <a:rPr lang="ru-RU" sz="3600" b="1" dirty="0" smtClean="0">
                <a:solidFill>
                  <a:srgbClr val="000099"/>
                </a:solidFill>
              </a:rPr>
              <a:t>специалисты по химии</a:t>
            </a:r>
          </a:p>
          <a:p>
            <a:endParaRPr lang="ru-RU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48343" y="2119086"/>
            <a:ext cx="5064179" cy="3666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52971" y="1814286"/>
            <a:ext cx="4574686" cy="39906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40114" y="5985154"/>
            <a:ext cx="3116036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dirty="0">
                <a:latin typeface="Franklin Gothic Medium Cond"/>
                <a:cs typeface="Franklin Gothic Medium Cond"/>
              </a:rPr>
              <a:t>Модель</a:t>
            </a:r>
            <a:r>
              <a:rPr sz="2800" spc="-114" dirty="0">
                <a:latin typeface="Franklin Gothic Medium Cond"/>
                <a:cs typeface="Franklin Gothic Medium Cond"/>
              </a:rPr>
              <a:t> </a:t>
            </a:r>
            <a:r>
              <a:rPr sz="2800" spc="-5" dirty="0">
                <a:latin typeface="Franklin Gothic Medium Cond"/>
                <a:cs typeface="Franklin Gothic Medium Cond"/>
              </a:rPr>
              <a:t>1</a:t>
            </a:r>
            <a:endParaRPr sz="2800" dirty="0">
              <a:latin typeface="Franklin Gothic Medium Cond"/>
              <a:cs typeface="Franklin Gothic Medium C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50060" y="5970640"/>
            <a:ext cx="2506854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dirty="0">
                <a:latin typeface="Franklin Gothic Medium Cond"/>
                <a:cs typeface="Franklin Gothic Medium Cond"/>
              </a:rPr>
              <a:t>Модель</a:t>
            </a:r>
            <a:r>
              <a:rPr sz="2800" spc="-114" dirty="0">
                <a:latin typeface="Franklin Gothic Medium Cond"/>
                <a:cs typeface="Franklin Gothic Medium Cond"/>
              </a:rPr>
              <a:t> </a:t>
            </a:r>
            <a:r>
              <a:rPr sz="2800" spc="-5" dirty="0">
                <a:latin typeface="Franklin Gothic Medium Cond"/>
                <a:cs typeface="Franklin Gothic Medium Cond"/>
              </a:rPr>
              <a:t>2</a:t>
            </a:r>
            <a:endParaRPr sz="2800" dirty="0">
              <a:latin typeface="Franklin Gothic Medium Cond"/>
              <a:cs typeface="Franklin Gothic Medium Con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78256" y="3340026"/>
            <a:ext cx="2433973" cy="2465688"/>
          </a:xfrm>
          <a:custGeom>
            <a:avLst/>
            <a:gdLst/>
            <a:ahLst/>
            <a:cxnLst/>
            <a:rect l="l" t="t" r="r" b="b"/>
            <a:pathLst>
              <a:path w="2304415" h="2232660">
                <a:moveTo>
                  <a:pt x="0" y="2232660"/>
                </a:moveTo>
                <a:lnTo>
                  <a:pt x="2304288" y="2232660"/>
                </a:lnTo>
                <a:lnTo>
                  <a:pt x="2304288" y="0"/>
                </a:lnTo>
                <a:lnTo>
                  <a:pt x="0" y="0"/>
                </a:lnTo>
                <a:lnTo>
                  <a:pt x="0" y="2232660"/>
                </a:lnTo>
                <a:close/>
              </a:path>
            </a:pathLst>
          </a:custGeom>
          <a:ln w="57912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06384" y="3151341"/>
            <a:ext cx="2537387" cy="2683402"/>
          </a:xfrm>
          <a:custGeom>
            <a:avLst/>
            <a:gdLst/>
            <a:ahLst/>
            <a:cxnLst/>
            <a:rect l="l" t="t" r="r" b="b"/>
            <a:pathLst>
              <a:path w="2304415" h="2232660">
                <a:moveTo>
                  <a:pt x="0" y="2232660"/>
                </a:moveTo>
                <a:lnTo>
                  <a:pt x="2304287" y="2232660"/>
                </a:lnTo>
                <a:lnTo>
                  <a:pt x="2304287" y="0"/>
                </a:lnTo>
                <a:lnTo>
                  <a:pt x="0" y="0"/>
                </a:lnTo>
                <a:lnTo>
                  <a:pt x="0" y="2232660"/>
                </a:lnTo>
                <a:close/>
              </a:path>
            </a:pathLst>
          </a:custGeom>
          <a:ln w="57912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10353040" y="6640104"/>
            <a:ext cx="248920" cy="1923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pPr marL="25400">
                <a:lnSpc>
                  <a:spcPts val="1520"/>
                </a:lnSpc>
              </a:pPr>
              <a:t>36</a:t>
            </a:fld>
            <a:endParaRPr dirty="0"/>
          </a:p>
        </p:txBody>
      </p:sp>
      <p:sp>
        <p:nvSpPr>
          <p:cNvPr id="13" name="Заголовок 4"/>
          <p:cNvSpPr>
            <a:spLocks noGrp="1"/>
          </p:cNvSpPr>
          <p:nvPr>
            <p:ph type="title"/>
          </p:nvPr>
        </p:nvSpPr>
        <p:spPr>
          <a:xfrm>
            <a:off x="677334" y="452438"/>
            <a:ext cx="11514666" cy="75224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Franklin Gothic Demi"/>
                <a:cs typeface="Franklin Gothic Demi"/>
              </a:rPr>
              <a:t>Проведение</a:t>
            </a:r>
            <a:r>
              <a:rPr lang="ru-RU" b="1" spc="-120" dirty="0">
                <a:solidFill>
                  <a:schemeClr val="bg1"/>
                </a:solidFill>
                <a:latin typeface="Franklin Gothic Demi"/>
                <a:cs typeface="Franklin Gothic Demi"/>
              </a:rPr>
              <a:t> </a:t>
            </a:r>
            <a:r>
              <a:rPr lang="ru-RU" b="1" spc="-120" dirty="0" smtClean="0">
                <a:solidFill>
                  <a:schemeClr val="bg1"/>
                </a:solidFill>
                <a:latin typeface="Franklin Gothic Demi"/>
                <a:cs typeface="Franklin Gothic Demi"/>
              </a:rPr>
              <a:t>ОГЭ по </a:t>
            </a:r>
            <a:r>
              <a:rPr lang="ru-RU" b="1" dirty="0" smtClean="0">
                <a:solidFill>
                  <a:schemeClr val="bg1"/>
                </a:solidFill>
                <a:latin typeface="Franklin Gothic Demi"/>
                <a:cs typeface="Franklin Gothic Demi"/>
              </a:rPr>
              <a:t>химии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3657" y="104502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Бланки ответов № 1</a:t>
            </a:r>
            <a:endParaRPr lang="ru-RU" sz="24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081486" y="1901371"/>
            <a:ext cx="4963885" cy="41075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6081486" y="1944913"/>
            <a:ext cx="4775200" cy="40059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4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10353040" y="6640104"/>
            <a:ext cx="248920" cy="1923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pPr marL="25400">
                <a:lnSpc>
                  <a:spcPts val="1520"/>
                </a:lnSpc>
              </a:pPr>
              <a:t>37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10964" y="1640114"/>
            <a:ext cx="8538210" cy="4031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5"/>
              </a:spcBef>
            </a:pPr>
            <a:endParaRPr sz="3800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 marL="645160" marR="5080" indent="-632460">
              <a:buAutoNum type="arabicPeriod"/>
              <a:tabLst>
                <a:tab pos="645160" algn="l"/>
                <a:tab pos="645795" algn="l"/>
              </a:tabLst>
            </a:pPr>
            <a:r>
              <a:rPr lang="ru-RU" sz="2800" spc="-5" dirty="0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Применение </a:t>
            </a:r>
            <a:r>
              <a:rPr sz="2800" b="1" dirty="0" err="1" smtClean="0">
                <a:solidFill>
                  <a:srgbClr val="FF0000"/>
                </a:solidFill>
                <a:latin typeface="Franklin Gothic Medium Cond"/>
                <a:cs typeface="Franklin Gothic Medium Cond"/>
              </a:rPr>
              <a:t>автоматизированно</a:t>
            </a:r>
            <a:r>
              <a:rPr lang="ru-RU" sz="2800" b="1" dirty="0" err="1" smtClean="0">
                <a:solidFill>
                  <a:srgbClr val="FF0000"/>
                </a:solidFill>
                <a:latin typeface="Franklin Gothic Medium Cond"/>
                <a:cs typeface="Franklin Gothic Medium Cond"/>
              </a:rPr>
              <a:t>го</a:t>
            </a:r>
            <a:r>
              <a:rPr sz="2800" dirty="0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spc="-5" dirty="0" err="1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решени</a:t>
            </a:r>
            <a:r>
              <a:rPr lang="ru-RU" sz="2800" spc="-5" dirty="0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я </a:t>
            </a:r>
            <a:r>
              <a:rPr sz="2800" spc="-5" dirty="0" err="1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по</a:t>
            </a:r>
            <a:r>
              <a:rPr sz="2800" spc="-5" dirty="0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  </a:t>
            </a:r>
            <a:r>
              <a:rPr sz="280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консолидации файлов </a:t>
            </a:r>
            <a:r>
              <a:rPr sz="2800" spc="-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в </a:t>
            </a:r>
            <a:r>
              <a:rPr sz="2800" spc="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ППЭ </a:t>
            </a:r>
            <a:r>
              <a:rPr sz="2800" spc="-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и</a:t>
            </a:r>
            <a:r>
              <a:rPr sz="2800" spc="-8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РЦОИ</a:t>
            </a:r>
          </a:p>
          <a:p>
            <a:pPr marL="645160" indent="-632460">
              <a:buAutoNum type="arabicPeriod"/>
              <a:tabLst>
                <a:tab pos="645160" algn="l"/>
                <a:tab pos="645795" algn="l"/>
              </a:tabLst>
            </a:pPr>
            <a:r>
              <a:rPr sz="280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Основные шаги </a:t>
            </a:r>
            <a:r>
              <a:rPr sz="2800" spc="-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в</a:t>
            </a:r>
            <a:r>
              <a:rPr sz="2800" spc="-6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РЦОИ:</a:t>
            </a:r>
          </a:p>
          <a:p>
            <a:pPr marL="1102360" marR="6985" lvl="1" indent="-632460">
              <a:buAutoNum type="arabicPeriod"/>
              <a:tabLst>
                <a:tab pos="1102360" algn="l"/>
                <a:tab pos="1102995" algn="l"/>
              </a:tabLst>
            </a:pPr>
            <a:r>
              <a:rPr sz="280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Экспорт </a:t>
            </a:r>
            <a:r>
              <a:rPr sz="2800" spc="-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Модулей по </a:t>
            </a:r>
            <a:r>
              <a:rPr sz="280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Информатике </a:t>
            </a:r>
            <a:r>
              <a:rPr sz="2800" spc="-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для </a:t>
            </a:r>
            <a:r>
              <a:rPr sz="280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ППЭ </a:t>
            </a:r>
            <a:r>
              <a:rPr sz="2800" spc="-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(согласно  </a:t>
            </a:r>
            <a:r>
              <a:rPr sz="2800" b="1" dirty="0">
                <a:solidFill>
                  <a:srgbClr val="FF0000"/>
                </a:solidFill>
                <a:latin typeface="Franklin Gothic Medium Cond"/>
                <a:cs typeface="Franklin Gothic Medium Cond"/>
              </a:rPr>
              <a:t>напечатанным</a:t>
            </a:r>
            <a:r>
              <a:rPr sz="2800" spc="-4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комплектам)</a:t>
            </a:r>
          </a:p>
          <a:p>
            <a:pPr marL="1102360" lvl="1" indent="-632460">
              <a:buAutoNum type="arabicPeriod"/>
              <a:tabLst>
                <a:tab pos="1102360" algn="l"/>
                <a:tab pos="1102995" algn="l"/>
              </a:tabLst>
            </a:pPr>
            <a:r>
              <a:rPr sz="280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Приёмка файлов </a:t>
            </a:r>
            <a:r>
              <a:rPr sz="2800" b="1" u="sng" spc="5" dirty="0">
                <a:solidFill>
                  <a:srgbClr val="FF0000"/>
                </a:solidFill>
                <a:latin typeface="Franklin Gothic Medium Cond"/>
                <a:cs typeface="Franklin Gothic Medium Cond"/>
              </a:rPr>
              <a:t>(!)до </a:t>
            </a:r>
            <a:r>
              <a:rPr sz="2800" b="1" u="sng" spc="-5" dirty="0">
                <a:solidFill>
                  <a:srgbClr val="FF0000"/>
                </a:solidFill>
                <a:latin typeface="Franklin Gothic Medium Cond"/>
                <a:cs typeface="Franklin Gothic Medium Cond"/>
              </a:rPr>
              <a:t>начала </a:t>
            </a:r>
            <a:r>
              <a:rPr sz="2800" b="1" u="sng" dirty="0">
                <a:solidFill>
                  <a:srgbClr val="FF0000"/>
                </a:solidFill>
                <a:latin typeface="Franklin Gothic Medium Cond"/>
                <a:cs typeface="Franklin Gothic Medium Cond"/>
              </a:rPr>
              <a:t>обработки бланков</a:t>
            </a:r>
            <a:r>
              <a:rPr sz="2800" b="1" u="sng" spc="-185" dirty="0">
                <a:solidFill>
                  <a:srgbClr val="FF0000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b="1" u="sng" dirty="0">
                <a:solidFill>
                  <a:srgbClr val="FF0000"/>
                </a:solidFill>
                <a:latin typeface="Franklin Gothic Medium Cond"/>
                <a:cs typeface="Franklin Gothic Medium Cond"/>
              </a:rPr>
              <a:t>№2</a:t>
            </a:r>
          </a:p>
          <a:p>
            <a:pPr marL="1102360" lvl="1" indent="-632460">
              <a:buAutoNum type="arabicPeriod"/>
              <a:tabLst>
                <a:tab pos="1102360" algn="l"/>
                <a:tab pos="1102995" algn="l"/>
              </a:tabLst>
            </a:pPr>
            <a:r>
              <a:rPr sz="280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Экспертиза</a:t>
            </a:r>
          </a:p>
          <a:p>
            <a:pPr marL="1102360" lvl="1" indent="-632460">
              <a:buAutoNum type="arabicPeriod"/>
              <a:tabLst>
                <a:tab pos="1102360" algn="l"/>
                <a:tab pos="1102995" algn="l"/>
              </a:tabLst>
            </a:pPr>
            <a:r>
              <a:rPr sz="2800" spc="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Получение</a:t>
            </a:r>
            <a:r>
              <a:rPr sz="2800" spc="-10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результатов</a:t>
            </a: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677334" y="452438"/>
            <a:ext cx="11514666" cy="75224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Franklin Gothic Demi"/>
                <a:cs typeface="Franklin Gothic Demi"/>
              </a:rPr>
              <a:t>Проведение</a:t>
            </a:r>
            <a:r>
              <a:rPr lang="ru-RU" b="1" spc="-120" dirty="0">
                <a:solidFill>
                  <a:schemeClr val="bg1"/>
                </a:solidFill>
                <a:latin typeface="Franklin Gothic Demi"/>
                <a:cs typeface="Franklin Gothic Demi"/>
              </a:rPr>
              <a:t> </a:t>
            </a:r>
            <a:r>
              <a:rPr lang="ru-RU" b="1" spc="-120" dirty="0" smtClean="0">
                <a:solidFill>
                  <a:schemeClr val="bg1"/>
                </a:solidFill>
                <a:latin typeface="Franklin Gothic Demi"/>
                <a:cs typeface="Franklin Gothic Demi"/>
              </a:rPr>
              <a:t>ОГЭ по информатике и ИКТ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99886" y="1238142"/>
            <a:ext cx="8535670" cy="1877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5"/>
              </a:spcBef>
            </a:pPr>
            <a:endParaRPr sz="3800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 marR="5080" algn="just"/>
            <a:r>
              <a:rPr sz="2800" dirty="0" err="1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При</a:t>
            </a:r>
            <a:r>
              <a:rPr sz="2800" dirty="0" smtClean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приёмке файлов </a:t>
            </a:r>
            <a:r>
              <a:rPr sz="280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обязательно брать </a:t>
            </a:r>
            <a:r>
              <a:rPr sz="2800" spc="-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в </a:t>
            </a:r>
            <a:r>
              <a:rPr sz="280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расчет </a:t>
            </a:r>
            <a:r>
              <a:rPr sz="2800" spc="-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форму  </a:t>
            </a:r>
            <a:r>
              <a:rPr sz="280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ИКТ 5.3 для дополнительного </a:t>
            </a:r>
            <a:r>
              <a:rPr sz="2800" spc="-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контроля </a:t>
            </a:r>
            <a:r>
              <a:rPr sz="280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загрузки </a:t>
            </a:r>
            <a:r>
              <a:rPr sz="2800" spc="-5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файлов в  </a:t>
            </a:r>
            <a:r>
              <a:rPr sz="2800" dirty="0">
                <a:solidFill>
                  <a:srgbClr val="000099"/>
                </a:solidFill>
                <a:latin typeface="Franklin Gothic Medium Cond"/>
                <a:cs typeface="Franklin Gothic Medium Cond"/>
              </a:rPr>
              <a:t>РЦОИ</a:t>
            </a:r>
          </a:p>
        </p:txBody>
      </p:sp>
      <p:sp>
        <p:nvSpPr>
          <p:cNvPr id="4" name="object 4"/>
          <p:cNvSpPr/>
          <p:nvPr/>
        </p:nvSpPr>
        <p:spPr>
          <a:xfrm>
            <a:off x="1302947" y="3079132"/>
            <a:ext cx="7010400" cy="3313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10353040" y="6640104"/>
            <a:ext cx="248920" cy="1923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pPr marL="25400">
                <a:lnSpc>
                  <a:spcPts val="1520"/>
                </a:lnSpc>
              </a:pPr>
              <a:t>38</a:t>
            </a:fld>
            <a:endParaRPr dirty="0"/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677334" y="452438"/>
            <a:ext cx="11514666" cy="75224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Franklin Gothic Demi"/>
                <a:cs typeface="Franklin Gothic Demi"/>
              </a:rPr>
              <a:t>Проведение</a:t>
            </a:r>
            <a:r>
              <a:rPr lang="ru-RU" b="1" spc="-120" dirty="0">
                <a:solidFill>
                  <a:schemeClr val="bg1"/>
                </a:solidFill>
                <a:latin typeface="Franklin Gothic Demi"/>
                <a:cs typeface="Franklin Gothic Demi"/>
              </a:rPr>
              <a:t> </a:t>
            </a:r>
            <a:r>
              <a:rPr lang="ru-RU" b="1" spc="-120" dirty="0" smtClean="0">
                <a:solidFill>
                  <a:schemeClr val="bg1"/>
                </a:solidFill>
                <a:latin typeface="Franklin Gothic Demi"/>
                <a:cs typeface="Franklin Gothic Demi"/>
              </a:rPr>
              <a:t>ОГЭ по информатике и ИКТ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8934" y="409575"/>
            <a:ext cx="8596668" cy="13208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Завершение экзамена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162" y="1681618"/>
            <a:ext cx="9439124" cy="3880773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0099"/>
                </a:solidFill>
              </a:rPr>
              <a:t>Экзаменационные материалы организаторы упаковывают в отдельные пакеты. На каждом пакете организаторы отмечают наименование, адрес и номер ППЭ, номер аудитории, наименование учебного предмета, по которому проводился экзамен, и количество материалов в пакете, фамилию, имя, отчество (при наличии) организаторов</a:t>
            </a:r>
          </a:p>
          <a:p>
            <a:r>
              <a:rPr lang="ru-RU" sz="2200" b="1" dirty="0" smtClean="0">
                <a:solidFill>
                  <a:srgbClr val="000099"/>
                </a:solidFill>
              </a:rPr>
              <a:t>Запечатанные пакеты с экзаменационными работами ОГЭ и ГВЭ </a:t>
            </a:r>
            <a:r>
              <a:rPr lang="ru-RU" sz="2200" b="1" dirty="0" smtClean="0">
                <a:solidFill>
                  <a:srgbClr val="FF0000"/>
                </a:solidFill>
              </a:rPr>
              <a:t>в тот же день </a:t>
            </a:r>
            <a:r>
              <a:rPr lang="ru-RU" sz="2200" b="1" dirty="0" smtClean="0">
                <a:solidFill>
                  <a:srgbClr val="000099"/>
                </a:solidFill>
              </a:rPr>
              <a:t>направляются в РЦОИ в </a:t>
            </a:r>
            <a:r>
              <a:rPr lang="ru-RU" sz="2200" b="1" dirty="0" smtClean="0">
                <a:solidFill>
                  <a:srgbClr val="FF0000"/>
                </a:solidFill>
              </a:rPr>
              <a:t>соответствии с используемыми </a:t>
            </a:r>
            <a:r>
              <a:rPr lang="ru-RU" sz="2200" b="1" dirty="0" smtClean="0">
                <a:solidFill>
                  <a:srgbClr val="000099"/>
                </a:solidFill>
              </a:rPr>
              <a:t>в МОУО технологиями</a:t>
            </a:r>
          </a:p>
          <a:p>
            <a:r>
              <a:rPr lang="ru-RU" sz="2200" b="1" dirty="0" smtClean="0">
                <a:solidFill>
                  <a:srgbClr val="FF0000"/>
                </a:solidFill>
              </a:rPr>
              <a:t>При сканирование </a:t>
            </a:r>
            <a:r>
              <a:rPr lang="ru-RU" sz="2200" b="1" dirty="0" smtClean="0">
                <a:solidFill>
                  <a:srgbClr val="000099"/>
                </a:solidFill>
              </a:rPr>
              <a:t>техническим специалистом </a:t>
            </a:r>
            <a:r>
              <a:rPr lang="ru-RU" sz="2200" b="1" dirty="0" smtClean="0">
                <a:solidFill>
                  <a:srgbClr val="FF0000"/>
                </a:solidFill>
              </a:rPr>
              <a:t>экзаменационных работ в ППЭ </a:t>
            </a:r>
            <a:r>
              <a:rPr lang="ru-RU" sz="2200" b="1" dirty="0" smtClean="0">
                <a:solidFill>
                  <a:srgbClr val="000099"/>
                </a:solidFill>
              </a:rPr>
              <a:t>присутствуют уполномоченный представитель ГЭК, руководитель ППЭ, общественный наблюдатель (при наличии).</a:t>
            </a:r>
          </a:p>
          <a:p>
            <a:endParaRPr lang="ru-RU" sz="2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31950" y="1484314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>
                <a:solidFill>
                  <a:schemeClr val="accent2"/>
                </a:solidFill>
              </a:rPr>
              <a:t>   </a:t>
            </a:r>
            <a:endParaRPr lang="ru-RU" altLang="ru-RU" sz="280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5911" y="1900836"/>
            <a:ext cx="9484659" cy="353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33" tIns="45667" rIns="91333" bIns="45667">
            <a:spAutoFit/>
          </a:bodyPr>
          <a:lstStyle/>
          <a:p>
            <a:pPr eaLnBrk="1" hangingPunct="1"/>
            <a:r>
              <a:rPr lang="ru-RU" altLang="ru-RU" sz="3200" b="1" dirty="0">
                <a:solidFill>
                  <a:schemeClr val="accent2"/>
                </a:solidFill>
              </a:rPr>
              <a:t> </a:t>
            </a:r>
            <a:r>
              <a:rPr lang="ru-RU" altLang="ru-RU" sz="3200" b="1" dirty="0" smtClean="0">
                <a:solidFill>
                  <a:srgbClr val="000099"/>
                </a:solidFill>
              </a:rPr>
              <a:t>п.7</a:t>
            </a:r>
            <a:r>
              <a:rPr lang="ru-RU" altLang="ru-RU" sz="3200" b="1" dirty="0">
                <a:solidFill>
                  <a:srgbClr val="000099"/>
                </a:solidFill>
              </a:rPr>
              <a:t>. б) </a:t>
            </a:r>
            <a:r>
              <a:rPr lang="ru-RU" altLang="ru-RU" sz="3200" b="1" dirty="0">
                <a:solidFill>
                  <a:srgbClr val="FF0000"/>
                </a:solidFill>
              </a:rPr>
              <a:t>ГВЭ</a:t>
            </a:r>
            <a:r>
              <a:rPr lang="ru-RU" altLang="ru-RU" sz="3200" b="1" dirty="0">
                <a:solidFill>
                  <a:schemeClr val="accent2"/>
                </a:solidFill>
              </a:rPr>
              <a:t> </a:t>
            </a:r>
            <a:r>
              <a:rPr lang="ru-RU" altLang="ru-RU" sz="3200" b="1" dirty="0">
                <a:solidFill>
                  <a:srgbClr val="000099"/>
                </a:solidFill>
              </a:rPr>
              <a:t>- для обучающихся в учреждениях, исполняющих наказание в виде лишения свободы, </a:t>
            </a:r>
            <a:r>
              <a:rPr lang="ru-RU" altLang="ru-RU" sz="3200" b="1" dirty="0">
                <a:solidFill>
                  <a:srgbClr val="FF0000"/>
                </a:solidFill>
              </a:rPr>
              <a:t>для обучающихся с ограниченными возможностями здоровья, обучающихся детей-инвалидов и инвалидов.</a:t>
            </a:r>
          </a:p>
          <a:p>
            <a:pPr eaLnBrk="1" hangingPunct="1"/>
            <a:endParaRPr lang="ru-RU" altLang="ru-RU" sz="3200" b="1" dirty="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3200" b="1" dirty="0">
                <a:solidFill>
                  <a:srgbClr val="000099"/>
                </a:solidFill>
              </a:rPr>
              <a:t>п.8. ГИА </a:t>
            </a:r>
            <a:r>
              <a:rPr lang="ru-RU" altLang="ru-RU" sz="3200" b="1" dirty="0">
                <a:solidFill>
                  <a:srgbClr val="FF0000"/>
                </a:solidFill>
              </a:rPr>
              <a:t>по желанию</a:t>
            </a:r>
            <a:r>
              <a:rPr lang="ru-RU" altLang="ru-RU" sz="3200" b="1" dirty="0">
                <a:solidFill>
                  <a:schemeClr val="accent2"/>
                </a:solidFill>
              </a:rPr>
              <a:t> </a:t>
            </a:r>
            <a:r>
              <a:rPr lang="ru-RU" altLang="ru-RU" sz="3200" b="1" dirty="0">
                <a:solidFill>
                  <a:srgbClr val="000099"/>
                </a:solidFill>
              </a:rPr>
              <a:t>проводится в форме ОГЭ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29498" y="454025"/>
            <a:ext cx="64436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ФОРМЫ ПРОВЕДЕНИЯ ГИА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725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8934" y="409575"/>
            <a:ext cx="8596668" cy="13208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Завершение экзамена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162" y="1681618"/>
            <a:ext cx="8596668" cy="388077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99"/>
                </a:solidFill>
              </a:rPr>
              <a:t>Все процедуры передачи материалов осуществляются </a:t>
            </a:r>
            <a:r>
              <a:rPr lang="ru-RU" sz="2800" b="1" dirty="0">
                <a:solidFill>
                  <a:srgbClr val="FF0000"/>
                </a:solidFill>
              </a:rPr>
              <a:t>с соблюдением информационной безопасности </a:t>
            </a:r>
            <a:r>
              <a:rPr lang="ru-RU" sz="2800" b="1" dirty="0">
                <a:solidFill>
                  <a:srgbClr val="000099"/>
                </a:solidFill>
              </a:rPr>
              <a:t>и оформляются </a:t>
            </a:r>
            <a:r>
              <a:rPr lang="ru-RU" sz="2800" b="1" dirty="0">
                <a:solidFill>
                  <a:srgbClr val="FF0000"/>
                </a:solidFill>
              </a:rPr>
              <a:t>актами приема-передачи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По завершении экзамена уполномоченные представители ГЭК составляют </a:t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отчет о проведении экзамена </a:t>
            </a:r>
            <a:r>
              <a:rPr lang="ru-RU" sz="2800" b="1" dirty="0" smtClean="0">
                <a:solidFill>
                  <a:srgbClr val="000099"/>
                </a:solidFill>
              </a:rPr>
              <a:t>в ППЭ , который </a:t>
            </a:r>
            <a:r>
              <a:rPr lang="ru-RU" sz="2800" b="1" dirty="0" smtClean="0">
                <a:solidFill>
                  <a:srgbClr val="FF0000"/>
                </a:solidFill>
              </a:rPr>
              <a:t>в тот же </a:t>
            </a:r>
            <a:r>
              <a:rPr lang="ru-RU" sz="2800" b="1" dirty="0" smtClean="0">
                <a:solidFill>
                  <a:srgbClr val="000099"/>
                </a:solidFill>
              </a:rPr>
              <a:t>день </a:t>
            </a:r>
            <a:r>
              <a:rPr lang="ru-RU" sz="2800" b="1" dirty="0" smtClean="0">
                <a:solidFill>
                  <a:srgbClr val="FF0000"/>
                </a:solidFill>
              </a:rPr>
              <a:t>передается в ГЭК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endParaRPr lang="ru-RU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8934" y="409575"/>
            <a:ext cx="8596668" cy="13208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Завершение экзамена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162" y="1681618"/>
            <a:ext cx="9543046" cy="3880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Неиспользованные </a:t>
            </a:r>
            <a:r>
              <a:rPr lang="ru-RU" sz="2400" b="1" dirty="0">
                <a:solidFill>
                  <a:srgbClr val="000099"/>
                </a:solidFill>
              </a:rPr>
              <a:t>экзаменационные материалы </a:t>
            </a:r>
            <a:r>
              <a:rPr lang="ru-RU" sz="2400" b="1" dirty="0" smtClean="0">
                <a:solidFill>
                  <a:srgbClr val="000099"/>
                </a:solidFill>
              </a:rPr>
              <a:t/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для </a:t>
            </a:r>
            <a:r>
              <a:rPr lang="ru-RU" sz="2400" b="1" dirty="0">
                <a:solidFill>
                  <a:srgbClr val="000099"/>
                </a:solidFill>
              </a:rPr>
              <a:t>проведения ГВЭ и ОГЭ, </a:t>
            </a:r>
            <a:r>
              <a:rPr lang="ru-RU" sz="2400" b="1" dirty="0" smtClean="0">
                <a:solidFill>
                  <a:srgbClr val="000099"/>
                </a:solidFill>
              </a:rPr>
              <a:t/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использованные </a:t>
            </a:r>
            <a:r>
              <a:rPr lang="ru-RU" sz="2400" b="1" dirty="0">
                <a:solidFill>
                  <a:srgbClr val="000099"/>
                </a:solidFill>
              </a:rPr>
              <a:t>КИМ для проведения ОГЭ </a:t>
            </a:r>
            <a:r>
              <a:rPr lang="ru-RU" sz="2400" b="1" dirty="0" smtClean="0">
                <a:solidFill>
                  <a:srgbClr val="000099"/>
                </a:solidFill>
              </a:rPr>
              <a:t/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остаются </a:t>
            </a:r>
            <a:r>
              <a:rPr lang="ru-RU" sz="2400" b="1" dirty="0">
                <a:solidFill>
                  <a:srgbClr val="000099"/>
                </a:solidFill>
              </a:rPr>
              <a:t>в ППЭ на хранение </a:t>
            </a:r>
            <a:r>
              <a:rPr lang="ru-RU" sz="2400" b="1" dirty="0" smtClean="0">
                <a:solidFill>
                  <a:srgbClr val="000099"/>
                </a:solidFill>
              </a:rPr>
              <a:t/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до </a:t>
            </a:r>
            <a:r>
              <a:rPr lang="ru-RU" sz="2400" b="1" dirty="0">
                <a:solidFill>
                  <a:srgbClr val="FF0000"/>
                </a:solidFill>
              </a:rPr>
              <a:t>1 марта года, следующего за годом </a:t>
            </a:r>
            <a:r>
              <a:rPr lang="ru-RU" sz="2400" b="1" dirty="0">
                <a:solidFill>
                  <a:srgbClr val="000099"/>
                </a:solidFill>
              </a:rPr>
              <a:t>проведения экзамена, </a:t>
            </a:r>
            <a:r>
              <a:rPr lang="ru-RU" sz="2400" b="1" dirty="0" smtClean="0">
                <a:solidFill>
                  <a:srgbClr val="000099"/>
                </a:solidFill>
              </a:rPr>
              <a:t/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использованные </a:t>
            </a:r>
            <a:r>
              <a:rPr lang="ru-RU" sz="2400" b="1" dirty="0">
                <a:solidFill>
                  <a:srgbClr val="000099"/>
                </a:solidFill>
              </a:rPr>
              <a:t>черновики - </a:t>
            </a:r>
            <a:r>
              <a:rPr lang="ru-RU" sz="2400" b="1" dirty="0">
                <a:solidFill>
                  <a:srgbClr val="FF0000"/>
                </a:solidFill>
              </a:rPr>
              <a:t>в течение месяца </a:t>
            </a:r>
            <a:r>
              <a:rPr lang="ru-RU" sz="2400" b="1" dirty="0">
                <a:solidFill>
                  <a:srgbClr val="000099"/>
                </a:solidFill>
              </a:rPr>
              <a:t>после проведения экзамена. </a:t>
            </a:r>
            <a:endParaRPr lang="en-US" sz="2400" b="1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По </a:t>
            </a:r>
            <a:r>
              <a:rPr lang="ru-RU" sz="2400" b="1" dirty="0">
                <a:solidFill>
                  <a:srgbClr val="000099"/>
                </a:solidFill>
              </a:rPr>
              <a:t>истечении установленного срока хранения материалы уничтожаются </a:t>
            </a:r>
            <a:r>
              <a:rPr lang="ru-RU" sz="2400" b="1" dirty="0">
                <a:solidFill>
                  <a:srgbClr val="FF0000"/>
                </a:solidFill>
              </a:rPr>
              <a:t>комиссией образовательной организации</a:t>
            </a:r>
            <a:r>
              <a:rPr lang="ru-RU" sz="2400" b="1" dirty="0">
                <a:solidFill>
                  <a:srgbClr val="000099"/>
                </a:solidFill>
              </a:rPr>
              <a:t>, на базе которой был организован ППЭ , и оформляются </a:t>
            </a:r>
            <a:r>
              <a:rPr lang="ru-RU" sz="2400" b="1" dirty="0">
                <a:solidFill>
                  <a:srgbClr val="FF0000"/>
                </a:solidFill>
              </a:rPr>
              <a:t>актами уничтожения</a:t>
            </a:r>
            <a:r>
              <a:rPr lang="ru-RU" sz="2400" b="1" dirty="0">
                <a:solidFill>
                  <a:srgbClr val="000099"/>
                </a:solidFill>
              </a:rPr>
              <a:t> экзаменационных материалов</a:t>
            </a:r>
            <a:r>
              <a:rPr lang="ru-RU" sz="2400" b="1" dirty="0" smtClean="0">
                <a:solidFill>
                  <a:srgbClr val="0000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04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93777" y="3398981"/>
            <a:ext cx="1095978" cy="1128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2574" y="1881819"/>
            <a:ext cx="1078992" cy="11134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25519" y="1146893"/>
            <a:ext cx="6885305" cy="5173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1620"/>
            <a:endParaRPr lang="en-US" sz="4600" b="1" spc="-10" dirty="0" smtClean="0">
              <a:solidFill>
                <a:srgbClr val="000099"/>
              </a:solidFill>
              <a:latin typeface="Franklin Gothic Demi"/>
              <a:cs typeface="Franklin Gothic Demi"/>
            </a:endParaRPr>
          </a:p>
          <a:p>
            <a:pPr marL="12700" marR="5080">
              <a:spcBef>
                <a:spcPts val="1614"/>
              </a:spcBef>
            </a:pPr>
            <a:r>
              <a:rPr sz="4600" b="1" dirty="0" smtClean="0">
                <a:solidFill>
                  <a:srgbClr val="000099"/>
                </a:solidFill>
                <a:latin typeface="Franklin Gothic Demi"/>
                <a:cs typeface="Franklin Gothic Demi"/>
              </a:rPr>
              <a:t>http://</a:t>
            </a:r>
            <a:r>
              <a:rPr lang="en-US" sz="4600" b="1" dirty="0" smtClean="0">
                <a:solidFill>
                  <a:srgbClr val="000099"/>
                </a:solidFill>
                <a:latin typeface="Franklin Gothic Demi"/>
                <a:cs typeface="Franklin Gothic Demi"/>
              </a:rPr>
              <a:t>iro38.ru</a:t>
            </a:r>
            <a:endParaRPr lang="ru-RU" sz="4600" b="1" dirty="0">
              <a:solidFill>
                <a:srgbClr val="000099"/>
              </a:solidFill>
              <a:latin typeface="Franklin Gothic Demi"/>
              <a:cs typeface="Franklin Gothic Demi"/>
            </a:endParaRPr>
          </a:p>
          <a:p>
            <a:pPr>
              <a:spcBef>
                <a:spcPts val="20"/>
              </a:spcBef>
            </a:pPr>
            <a:endParaRPr sz="4600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 marL="12700"/>
            <a:r>
              <a:rPr lang="en-US" sz="4600" b="1" dirty="0" smtClean="0">
                <a:solidFill>
                  <a:srgbClr val="000099"/>
                </a:solidFill>
                <a:latin typeface="Franklin Gothic Demi"/>
                <a:cs typeface="Franklin Gothic Demi"/>
              </a:rPr>
              <a:t>rcoi</a:t>
            </a:r>
            <a:r>
              <a:rPr sz="4600" b="1" dirty="0">
                <a:solidFill>
                  <a:srgbClr val="000099"/>
                </a:solidFill>
                <a:latin typeface="Franklin Gothic Demi"/>
                <a:cs typeface="Franklin Gothic Demi"/>
              </a:rPr>
              <a:t>@</a:t>
            </a:r>
            <a:r>
              <a:rPr lang="en-US" sz="4600" b="1" dirty="0">
                <a:solidFill>
                  <a:srgbClr val="000099"/>
                </a:solidFill>
                <a:latin typeface="Franklin Gothic Demi"/>
                <a:cs typeface="Franklin Gothic Demi"/>
              </a:rPr>
              <a:t>iro38</a:t>
            </a:r>
            <a:r>
              <a:rPr sz="4600" b="1" dirty="0">
                <a:solidFill>
                  <a:srgbClr val="000099"/>
                </a:solidFill>
                <a:latin typeface="Franklin Gothic Demi"/>
                <a:cs typeface="Franklin Gothic Demi"/>
              </a:rPr>
              <a:t>.ru</a:t>
            </a:r>
          </a:p>
          <a:p>
            <a:pPr>
              <a:spcBef>
                <a:spcPts val="55"/>
              </a:spcBef>
            </a:pPr>
            <a:endParaRPr sz="4600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 marL="12700"/>
            <a:r>
              <a:rPr lang="en-US" sz="4600" b="1" dirty="0">
                <a:solidFill>
                  <a:srgbClr val="000099"/>
                </a:solidFill>
                <a:latin typeface="Franklin Gothic Demi"/>
                <a:cs typeface="Franklin Gothic Demi"/>
              </a:rPr>
              <a:t>(</a:t>
            </a:r>
            <a:r>
              <a:rPr lang="en-US" sz="4600" b="1" dirty="0" smtClean="0">
                <a:solidFill>
                  <a:srgbClr val="000099"/>
                </a:solidFill>
                <a:latin typeface="Franklin Gothic Demi"/>
                <a:cs typeface="Franklin Gothic Demi"/>
              </a:rPr>
              <a:t>395</a:t>
            </a:r>
            <a:r>
              <a:rPr sz="4600" b="1" dirty="0" smtClean="0">
                <a:solidFill>
                  <a:srgbClr val="000099"/>
                </a:solidFill>
                <a:latin typeface="Franklin Gothic Demi"/>
                <a:cs typeface="Franklin Gothic Demi"/>
              </a:rPr>
              <a:t>-</a:t>
            </a:r>
            <a:r>
              <a:rPr lang="en-US" sz="4600" b="1" dirty="0" smtClean="0">
                <a:solidFill>
                  <a:srgbClr val="000099"/>
                </a:solidFill>
                <a:latin typeface="Franklin Gothic Demi"/>
                <a:cs typeface="Franklin Gothic Demi"/>
              </a:rPr>
              <a:t>2) 500-904</a:t>
            </a:r>
          </a:p>
          <a:p>
            <a:pPr marL="12700"/>
            <a:r>
              <a:rPr lang="ru-RU" sz="4600" b="1" dirty="0" smtClean="0">
                <a:solidFill>
                  <a:srgbClr val="000099"/>
                </a:solidFill>
                <a:latin typeface="Franklin Gothic Demi"/>
                <a:cs typeface="Franklin Gothic Demi"/>
              </a:rPr>
              <a:t>Доб. 222, 224, </a:t>
            </a:r>
            <a:r>
              <a:rPr lang="ru-RU" sz="4600" b="1" dirty="0" smtClean="0">
                <a:solidFill>
                  <a:srgbClr val="000099"/>
                </a:solidFill>
                <a:latin typeface="Franklin Gothic Demi"/>
                <a:cs typeface="Franklin Gothic Demi"/>
              </a:rPr>
              <a:t>227, 228</a:t>
            </a:r>
            <a:endParaRPr sz="4600" dirty="0">
              <a:solidFill>
                <a:srgbClr val="000099"/>
              </a:solidFill>
              <a:latin typeface="Franklin Gothic Demi"/>
              <a:cs typeface="Franklin Gothic Dem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22574" y="4933636"/>
            <a:ext cx="1067181" cy="1009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0114664" y="6127744"/>
            <a:ext cx="683339" cy="1923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pPr marL="25400">
                <a:lnSpc>
                  <a:spcPts val="1520"/>
                </a:lnSpc>
              </a:pPr>
              <a:t>42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09837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5144" y="2663508"/>
            <a:ext cx="758952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20"/>
            <a:r>
              <a:rPr sz="4400" b="1" spc="-5" dirty="0">
                <a:solidFill>
                  <a:srgbClr val="FF0000"/>
                </a:solidFill>
                <a:latin typeface="Franklin Gothic Demi"/>
                <a:cs typeface="Franklin Gothic Demi"/>
              </a:rPr>
              <a:t>Спасибо</a:t>
            </a:r>
            <a:r>
              <a:rPr sz="4400" b="1" spc="-75" dirty="0">
                <a:solidFill>
                  <a:srgbClr val="FF0000"/>
                </a:solidFill>
                <a:latin typeface="Franklin Gothic Demi"/>
                <a:cs typeface="Franklin Gothic Demi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Franklin Gothic Demi"/>
                <a:cs typeface="Franklin Gothic Demi"/>
              </a:rPr>
              <a:t>за  внимание</a:t>
            </a:r>
            <a:r>
              <a:rPr sz="4400" b="1" spc="-75" dirty="0">
                <a:solidFill>
                  <a:srgbClr val="FF0000"/>
                </a:solidFill>
                <a:latin typeface="Franklin Gothic Demi"/>
                <a:cs typeface="Franklin Gothic Demi"/>
              </a:rPr>
              <a:t> </a:t>
            </a:r>
            <a:r>
              <a:rPr sz="4400" b="1" spc="-10" dirty="0">
                <a:solidFill>
                  <a:srgbClr val="FF0000"/>
                </a:solidFill>
                <a:latin typeface="Franklin Gothic Demi"/>
                <a:cs typeface="Franklin Gothic Demi"/>
              </a:rPr>
              <a:t>!</a:t>
            </a:r>
            <a:endParaRPr sz="4400" dirty="0">
              <a:solidFill>
                <a:srgbClr val="FF0000"/>
              </a:solidFill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114664" y="6127744"/>
            <a:ext cx="683339" cy="1923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pPr marL="25400">
                <a:lnSpc>
                  <a:spcPts val="1520"/>
                </a:lnSpc>
              </a:pPr>
              <a:t>43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679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31950" y="1484314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dirty="0">
                <a:solidFill>
                  <a:schemeClr val="accent2"/>
                </a:solidFill>
              </a:rPr>
              <a:t>   </a:t>
            </a:r>
            <a:endParaRPr lang="ru-RU" altLang="ru-RU" sz="2000" dirty="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86560" y="2206314"/>
            <a:ext cx="8964612" cy="212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33" tIns="45667" rIns="91333" bIns="45667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0099"/>
                </a:solidFill>
              </a:rPr>
              <a:t>в</a:t>
            </a:r>
            <a:r>
              <a:rPr lang="ru-RU" altLang="ru-RU" sz="3200" b="1" dirty="0" smtClean="0">
                <a:solidFill>
                  <a:srgbClr val="000099"/>
                </a:solidFill>
              </a:rPr>
              <a:t>)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ГВЭ </a:t>
            </a:r>
            <a:r>
              <a:rPr lang="ru-RU" altLang="ru-RU" sz="3200" b="1" dirty="0">
                <a:solidFill>
                  <a:srgbClr val="000099"/>
                </a:solidFill>
              </a:rPr>
              <a:t>- для обучающихся,</a:t>
            </a:r>
            <a:br>
              <a:rPr lang="ru-RU" altLang="ru-RU" sz="3200" b="1" dirty="0">
                <a:solidFill>
                  <a:srgbClr val="000099"/>
                </a:solidFill>
              </a:rPr>
            </a:br>
            <a:r>
              <a:rPr lang="ru-RU" altLang="ru-RU" sz="3200" b="1" dirty="0">
                <a:solidFill>
                  <a:schemeClr val="accent2"/>
                </a:solidFill>
              </a:rPr>
              <a:t> </a:t>
            </a:r>
            <a:r>
              <a:rPr lang="ru-RU" altLang="ru-RU" sz="3200" b="1" dirty="0">
                <a:solidFill>
                  <a:srgbClr val="000099"/>
                </a:solidFill>
              </a:rPr>
              <a:t>выбравших экзамен по </a:t>
            </a:r>
            <a:br>
              <a:rPr lang="ru-RU" altLang="ru-RU" sz="3200" b="1" dirty="0">
                <a:solidFill>
                  <a:srgbClr val="000099"/>
                </a:solidFill>
              </a:rPr>
            </a:br>
            <a:r>
              <a:rPr lang="ru-RU" altLang="ru-RU" sz="3200" b="1" dirty="0">
                <a:solidFill>
                  <a:srgbClr val="FF0000"/>
                </a:solidFill>
              </a:rPr>
              <a:t>родному языку и/или родной литературе </a:t>
            </a:r>
            <a:r>
              <a:rPr lang="ru-RU" altLang="ru-RU" sz="3200" b="1" dirty="0">
                <a:solidFill>
                  <a:srgbClr val="000099"/>
                </a:solidFill>
              </a:rPr>
              <a:t>для прохождения ГИА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29498" y="454025"/>
            <a:ext cx="64436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ФОРМЫ ПРОВЕДЕНИЯ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ГИА - 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404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31950" y="1484314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>
                <a:solidFill>
                  <a:schemeClr val="accent2"/>
                </a:solidFill>
              </a:rPr>
              <a:t>   </a:t>
            </a:r>
            <a:endParaRPr lang="ru-RU" altLang="ru-RU" sz="280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748337" y="433783"/>
            <a:ext cx="64436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ПОРЯДКА 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ПРОВЕДЕНИЯ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ГИА-9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94" y="2043712"/>
            <a:ext cx="8964612" cy="36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33" tIns="45667" rIns="91333" bIns="45667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0099"/>
                </a:solidFill>
              </a:rPr>
              <a:t>п. 4. ГИА включает в себя экзамены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</a:rPr>
              <a:t>по русскому языку и математике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</a:rPr>
              <a:t>(обязательные экзамены</a:t>
            </a:r>
            <a:r>
              <a:rPr lang="ru-RU" altLang="ru-RU" sz="2800" b="1" dirty="0">
                <a:solidFill>
                  <a:schemeClr val="accent2"/>
                </a:solidFill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</a:rPr>
              <a:t>)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</a:rPr>
              <a:t>Экзамены по выбору обучающегося по двум учебным предметам</a:t>
            </a:r>
          </a:p>
          <a:p>
            <a:pPr algn="ctr" eaLnBrk="1" hangingPunct="1"/>
            <a:r>
              <a:rPr lang="ru-RU" altLang="ru-RU" sz="2800" b="1" dirty="0">
                <a:solidFill>
                  <a:srgbClr val="000099"/>
                </a:solidFill>
              </a:rPr>
              <a:t>физика, химия, биология, литература, география, история, обществознание, иностранные языки и информатика и ИКТ</a:t>
            </a:r>
          </a:p>
        </p:txBody>
      </p:sp>
    </p:spTree>
    <p:extLst>
      <p:ext uri="{BB962C8B-B14F-4D97-AF65-F5344CB8AC3E}">
        <p14:creationId xmlns:p14="http://schemas.microsoft.com/office/powerpoint/2010/main" val="25092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31950" y="1484314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>
                <a:solidFill>
                  <a:schemeClr val="accent2"/>
                </a:solidFill>
              </a:rPr>
              <a:t>   </a:t>
            </a:r>
            <a:endParaRPr lang="ru-RU" altLang="ru-RU" sz="280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8983" y="1814513"/>
            <a:ext cx="89646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33" tIns="45667" rIns="91333" bIns="45667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000099"/>
                </a:solidFill>
              </a:rPr>
              <a:t>п.4. Для обучающихся с </a:t>
            </a:r>
            <a:r>
              <a:rPr lang="ru-RU" altLang="ru-RU" sz="3600" b="1" dirty="0">
                <a:solidFill>
                  <a:srgbClr val="FF0000"/>
                </a:solidFill>
              </a:rPr>
              <a:t>ОВЗ, 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</a:rPr>
              <a:t>детей-инвалидов и инвалидов</a:t>
            </a:r>
          </a:p>
          <a:p>
            <a:pPr algn="ctr" eaLnBrk="1" hangingPunct="1"/>
            <a:endParaRPr lang="ru-RU" altLang="ru-RU" sz="36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</a:rPr>
              <a:t> </a:t>
            </a:r>
            <a:r>
              <a:rPr lang="ru-RU" altLang="ru-RU" sz="3600" b="1" dirty="0">
                <a:solidFill>
                  <a:srgbClr val="000099"/>
                </a:solidFill>
              </a:rPr>
              <a:t>количество сдаваемых экзаменов </a:t>
            </a:r>
          </a:p>
          <a:p>
            <a:pPr algn="ctr" eaLnBrk="1" hangingPunct="1"/>
            <a:r>
              <a:rPr lang="ru-RU" altLang="ru-RU" sz="3600" b="1" dirty="0">
                <a:solidFill>
                  <a:srgbClr val="000099"/>
                </a:solidFill>
              </a:rPr>
              <a:t>по их желанию 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</a:rPr>
              <a:t>сокращается 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</a:rPr>
              <a:t>до двух обязательных экзаменов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</a:rPr>
              <a:t> </a:t>
            </a:r>
            <a:r>
              <a:rPr lang="ru-RU" altLang="ru-RU" sz="3600" b="1" dirty="0">
                <a:solidFill>
                  <a:srgbClr val="000099"/>
                </a:solidFill>
              </a:rPr>
              <a:t>по русскому языку и математике</a:t>
            </a:r>
            <a:endParaRPr lang="ru-RU" altLang="ru-RU" sz="3200" b="1" dirty="0">
              <a:solidFill>
                <a:srgbClr val="000099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48337" y="433783"/>
            <a:ext cx="64436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ПОРЯДКА 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ПРОВЕДЕНИЯ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ГИА-9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33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31950" y="1484314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dirty="0">
                <a:solidFill>
                  <a:schemeClr val="accent2"/>
                </a:solidFill>
              </a:rPr>
              <a:t>   </a:t>
            </a:r>
            <a:endParaRPr lang="ru-RU" altLang="ru-RU" sz="2800" dirty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491266" y="1699467"/>
            <a:ext cx="9144000" cy="415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33" tIns="45667" rIns="91333" bIns="45667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п. 30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Повторно к сдаче в </a:t>
            </a:r>
            <a:r>
              <a:rPr lang="ru-RU" alt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дополнительные сроки </a:t>
            </a:r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соответствующим предметам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решению ГЭК допускаются: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</a:rPr>
              <a:t>Получившие</a:t>
            </a:r>
            <a:r>
              <a:rPr lang="ru-RU" altLang="ru-RU" sz="2400" dirty="0">
                <a:solidFill>
                  <a:srgbClr val="2106C6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</a:rPr>
              <a:t>неудовлетворительные результаты не более чем по двум </a:t>
            </a:r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</a:rPr>
              <a:t>(по 1 и 2) учебным</a:t>
            </a:r>
            <a:r>
              <a:rPr lang="ru-RU" altLang="ru-RU" sz="2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</a:rPr>
              <a:t>предметам</a:t>
            </a:r>
            <a:r>
              <a:rPr lang="ru-RU" altLang="ru-RU" sz="2400" dirty="0">
                <a:solidFill>
                  <a:srgbClr val="000099"/>
                </a:solidFill>
                <a:latin typeface="Times New Roman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</a:rPr>
              <a:t>Не явившиеся по уважительным причинам (подтверждено документально);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</a:rPr>
              <a:t>Не завершившие работу по уважительным причинам (подтверждено документально);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</a:rPr>
              <a:t>Апелляция о нарушении порядка ГИА удовлетворена;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</a:rPr>
              <a:t>Результаты аннулированы ГЭК в случае нарушений установленного порядка организаторами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53666" y="454416"/>
            <a:ext cx="7964003" cy="5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ПОРЯДОК ПРОВЕДЕНИЯ ГИА-9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 09.01.17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28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82880" y="1484314"/>
            <a:ext cx="10850880" cy="115886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dirty="0">
                <a:solidFill>
                  <a:schemeClr val="accent2"/>
                </a:solidFill>
              </a:rPr>
              <a:t>   </a:t>
            </a:r>
            <a:r>
              <a:rPr lang="ru-RU" altLang="ru-RU" sz="2800" b="1" dirty="0">
                <a:solidFill>
                  <a:srgbClr val="000099"/>
                </a:solidFill>
              </a:rPr>
              <a:t>п.1.3. Для лиц, указанных в</a:t>
            </a:r>
            <a:r>
              <a:rPr lang="ru-RU" altLang="ru-RU" sz="2800" b="1" dirty="0">
                <a:solidFill>
                  <a:schemeClr val="accent2"/>
                </a:solidFill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</a:rPr>
              <a:t>п.30 Порядка </a:t>
            </a:r>
            <a:r>
              <a:rPr lang="ru-RU" altLang="ru-RU" sz="2800" b="1" dirty="0">
                <a:solidFill>
                  <a:srgbClr val="000099"/>
                </a:solidFill>
              </a:rPr>
              <a:t>проведения ГИА:</a:t>
            </a:r>
          </a:p>
          <a:p>
            <a:pPr eaLnBrk="1" hangingPunct="1">
              <a:buFontTx/>
              <a:buNone/>
            </a:pPr>
            <a:endParaRPr lang="ru-RU" altLang="ru-RU" sz="2800" b="1" dirty="0">
              <a:solidFill>
                <a:schemeClr val="accent2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1578" y="474471"/>
            <a:ext cx="9105862" cy="5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Дополнительные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сроки основного периода ГИА-9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44242"/>
              </p:ext>
            </p:extLst>
          </p:nvPr>
        </p:nvGraphicFramePr>
        <p:xfrm>
          <a:off x="742278" y="2428868"/>
          <a:ext cx="7639738" cy="3950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7749"/>
                <a:gridCol w="5311989"/>
              </a:tblGrid>
              <a:tr h="449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 июня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(ср)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130" marR="151130" marT="127000" marB="127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русский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язык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130" marR="151130" marT="127000" marB="127000"/>
                </a:tc>
              </a:tr>
              <a:tr h="449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21 июня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чт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130" marR="151130" marT="127000" marB="12700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математика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130" marR="151130" marT="127000" marB="127000"/>
                </a:tc>
              </a:tr>
              <a:tr h="449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22 июня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пт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130" marR="151130" marT="127000" marB="127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обществознание, биология, информатика и ИКТ, литература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130" marR="151130" marT="127000" marB="127000"/>
                </a:tc>
              </a:tr>
              <a:tr h="6087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23 июня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сб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130" marR="151130" marT="127000" marB="127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иностранные языки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130" marR="151130" marT="127000" marB="127000"/>
                </a:tc>
              </a:tr>
              <a:tr h="6087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июня (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пн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130" marR="151130" marT="127000" marB="127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история, химия, физика, география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130" marR="151130" marT="127000" marB="127000"/>
                </a:tc>
              </a:tr>
              <a:tr h="449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28 июня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чт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130" marR="151130" marT="127000" marB="127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всем предметам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130" marR="151130" marT="127000" marB="127000"/>
                </a:tc>
              </a:tr>
              <a:tr h="449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29 июня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пт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130" marR="151130" marT="127000" marB="127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всем предметам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1130" marR="151130" marT="127000" marB="127000"/>
                </a:tc>
              </a:tr>
            </a:tbl>
          </a:graphicData>
        </a:graphic>
      </p:graphicFrame>
      <p:sp>
        <p:nvSpPr>
          <p:cNvPr id="8" name="Правая фигурная скобка 7"/>
          <p:cNvSpPr/>
          <p:nvPr/>
        </p:nvSpPr>
        <p:spPr>
          <a:xfrm>
            <a:off x="8453454" y="2285992"/>
            <a:ext cx="500066" cy="4071966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53520" y="3929066"/>
            <a:ext cx="1714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Резервные </a:t>
            </a:r>
            <a:r>
              <a:rPr lang="ru-RU" sz="2000" b="1" dirty="0" smtClean="0">
                <a:solidFill>
                  <a:srgbClr val="FF0000"/>
                </a:solidFill>
              </a:rPr>
              <a:t>дни основного периода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881" y="1075926"/>
            <a:ext cx="871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Из Приказа </a:t>
            </a:r>
            <a:r>
              <a:rPr lang="ru-RU" sz="1600" dirty="0" err="1" smtClean="0"/>
              <a:t>Минобнауки</a:t>
            </a:r>
            <a:r>
              <a:rPr lang="ru-RU" sz="1600" dirty="0" smtClean="0"/>
              <a:t> от </a:t>
            </a:r>
            <a:r>
              <a:rPr lang="ru-RU" sz="1600" dirty="0"/>
              <a:t>10.11.2017 г. № </a:t>
            </a:r>
            <a:r>
              <a:rPr lang="ru-RU" sz="1600" dirty="0"/>
              <a:t>1097</a:t>
            </a:r>
          </a:p>
        </p:txBody>
      </p:sp>
    </p:spTree>
    <p:extLst>
      <p:ext uri="{BB962C8B-B14F-4D97-AF65-F5344CB8AC3E}">
        <p14:creationId xmlns:p14="http://schemas.microsoft.com/office/powerpoint/2010/main" val="40732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1339</TotalTime>
  <Words>2086</Words>
  <Application>Microsoft Office PowerPoint</Application>
  <PresentationFormat>Широкоэкранный</PresentationFormat>
  <Paragraphs>389</Paragraphs>
  <Slides>43</Slides>
  <Notes>41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Arial</vt:lpstr>
      <vt:lpstr>Calibri</vt:lpstr>
      <vt:lpstr>Franklin Gothic Demi</vt:lpstr>
      <vt:lpstr>Franklin Gothic Medium Cond</vt:lpstr>
      <vt:lpstr>Times New Roman</vt:lpstr>
      <vt:lpstr>Trebuchet MS</vt:lpstr>
      <vt:lpstr>Wingdings</vt:lpstr>
      <vt:lpstr>Wingdings 3</vt:lpstr>
      <vt:lpstr>Грань</vt:lpstr>
      <vt:lpstr>Подготовка и проведение государственной итоговой аттестации по программам основного общего образования в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аудиторий ППЭ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и инструктаж для работников ППЭ</vt:lpstr>
      <vt:lpstr>п.37. В день экзамена в ППЭ присутствуют:</vt:lpstr>
      <vt:lpstr>п.37. В день экзамена в ППЭ присутствуют:</vt:lpstr>
      <vt:lpstr>Организация входа в ППЭ</vt:lpstr>
      <vt:lpstr>Организация входа участников в ППЭ</vt:lpstr>
      <vt:lpstr>Распределение участников по аудиториям</vt:lpstr>
      <vt:lpstr>Начало проведения экзамена в аудитории ППЭ</vt:lpstr>
      <vt:lpstr>Используемые технологии</vt:lpstr>
      <vt:lpstr>Презентация PowerPoint</vt:lpstr>
      <vt:lpstr>Презентация PowerPoint</vt:lpstr>
      <vt:lpstr>Проведение ОГЭ по иностранным языкам</vt:lpstr>
      <vt:lpstr>Проведение ОГЭ по физике</vt:lpstr>
      <vt:lpstr>Проведение ОГЭ по химии</vt:lpstr>
      <vt:lpstr>Проведение ОГЭ по химии</vt:lpstr>
      <vt:lpstr>Проведение ОГЭ по информатике и ИКТ</vt:lpstr>
      <vt:lpstr>Проведение ОГЭ по информатике и ИКТ</vt:lpstr>
      <vt:lpstr>Завершение экзамена</vt:lpstr>
      <vt:lpstr>Завершение экзамена</vt:lpstr>
      <vt:lpstr>Завершение экзамена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и проведение ГИА-9  в 2017 году</dc:title>
  <dc:creator>Болохоева Елена Николаевна</dc:creator>
  <cp:lastModifiedBy>Болохоева Елена Николаевна</cp:lastModifiedBy>
  <cp:revision>105</cp:revision>
  <cp:lastPrinted>2017-04-21T01:02:18Z</cp:lastPrinted>
  <dcterms:created xsi:type="dcterms:W3CDTF">2017-04-19T02:38:50Z</dcterms:created>
  <dcterms:modified xsi:type="dcterms:W3CDTF">2018-04-16T11:16:41Z</dcterms:modified>
</cp:coreProperties>
</file>