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C731AE-ED12-4730-879A-78333C4073C7}" type="doc">
      <dgm:prSet loTypeId="urn:microsoft.com/office/officeart/2005/8/layout/venn3" loCatId="relationship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ACFFA5-0A54-4BFE-8CE8-9348DDA823E6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FF0000"/>
              </a:solidFill>
            </a:rPr>
            <a:t>Развитие… </a:t>
          </a:r>
          <a:endParaRPr lang="ru-RU" sz="2800" b="1" dirty="0">
            <a:solidFill>
              <a:srgbClr val="FF0000"/>
            </a:solidFill>
          </a:endParaRPr>
        </a:p>
      </dgm:t>
    </dgm:pt>
    <dgm:pt modelId="{E7E03D3A-2FC6-4D46-9350-9CEE512B4990}" type="parTrans" cxnId="{066BD293-3318-4761-9A06-A3DE39230D50}">
      <dgm:prSet/>
      <dgm:spPr/>
      <dgm:t>
        <a:bodyPr/>
        <a:lstStyle/>
        <a:p>
          <a:endParaRPr lang="ru-RU"/>
        </a:p>
      </dgm:t>
    </dgm:pt>
    <dgm:pt modelId="{45BC8BF1-3C6F-4438-81B2-B96BB86CBBE9}" type="sibTrans" cxnId="{066BD293-3318-4761-9A06-A3DE39230D50}">
      <dgm:prSet/>
      <dgm:spPr/>
      <dgm:t>
        <a:bodyPr/>
        <a:lstStyle/>
        <a:p>
          <a:endParaRPr lang="ru-RU"/>
        </a:p>
      </dgm:t>
    </dgm:pt>
    <dgm:pt modelId="{255BCCCF-B4E0-411A-A4D6-445A25672520}">
      <dgm:prSet phldrT="[Текст]" custT="1"/>
      <dgm:spPr/>
      <dgm:t>
        <a:bodyPr/>
        <a:lstStyle/>
        <a:p>
          <a:r>
            <a:rPr lang="ru-RU" sz="2800" b="1" dirty="0" err="1" smtClean="0">
              <a:solidFill>
                <a:srgbClr val="FF0000"/>
              </a:solidFill>
            </a:rPr>
            <a:t>Приобре</a:t>
          </a:r>
          <a:r>
            <a:rPr lang="ru-RU" sz="2800" b="1" dirty="0" smtClean="0">
              <a:solidFill>
                <a:srgbClr val="FF0000"/>
              </a:solidFill>
            </a:rPr>
            <a:t>-</a:t>
          </a:r>
        </a:p>
        <a:p>
          <a:r>
            <a:rPr lang="ru-RU" sz="2800" b="1" dirty="0" err="1" smtClean="0">
              <a:solidFill>
                <a:srgbClr val="FF0000"/>
              </a:solidFill>
            </a:rPr>
            <a:t>тение</a:t>
          </a:r>
          <a:r>
            <a:rPr lang="ru-RU" sz="2800" b="1" dirty="0" smtClean="0">
              <a:solidFill>
                <a:srgbClr val="FF0000"/>
              </a:solidFill>
            </a:rPr>
            <a:t>…</a:t>
          </a:r>
          <a:endParaRPr lang="ru-RU" sz="2800" b="1" dirty="0">
            <a:solidFill>
              <a:srgbClr val="FF0000"/>
            </a:solidFill>
          </a:endParaRPr>
        </a:p>
      </dgm:t>
    </dgm:pt>
    <dgm:pt modelId="{F3C8B818-1B7D-46BC-A0E8-B2EFEC80A4E1}" type="parTrans" cxnId="{18DEA968-1D50-4D45-B3D4-BD874B36CD12}">
      <dgm:prSet/>
      <dgm:spPr/>
      <dgm:t>
        <a:bodyPr/>
        <a:lstStyle/>
        <a:p>
          <a:endParaRPr lang="ru-RU"/>
        </a:p>
      </dgm:t>
    </dgm:pt>
    <dgm:pt modelId="{3DECE843-56D6-48B2-93A6-400EF433EC0B}" type="sibTrans" cxnId="{18DEA968-1D50-4D45-B3D4-BD874B36CD12}">
      <dgm:prSet/>
      <dgm:spPr/>
      <dgm:t>
        <a:bodyPr/>
        <a:lstStyle/>
        <a:p>
          <a:endParaRPr lang="ru-RU"/>
        </a:p>
      </dgm:t>
    </dgm:pt>
    <dgm:pt modelId="{663CBB68-0601-40F0-861E-4CFB97568BC8}">
      <dgm:prSet phldrT="[Текст]" custT="1"/>
      <dgm:spPr/>
      <dgm:t>
        <a:bodyPr/>
        <a:lstStyle/>
        <a:p>
          <a:r>
            <a:rPr lang="ru-RU" sz="2800" b="1" dirty="0" err="1" smtClean="0">
              <a:solidFill>
                <a:srgbClr val="FF0000"/>
              </a:solidFill>
            </a:rPr>
            <a:t>Формиро-вание</a:t>
          </a:r>
          <a:r>
            <a:rPr lang="ru-RU" sz="2800" b="1" dirty="0" smtClean="0">
              <a:solidFill>
                <a:srgbClr val="FF0000"/>
              </a:solidFill>
            </a:rPr>
            <a:t>…</a:t>
          </a:r>
          <a:endParaRPr lang="ru-RU" sz="2800" b="1" dirty="0">
            <a:solidFill>
              <a:srgbClr val="FF0000"/>
            </a:solidFill>
          </a:endParaRPr>
        </a:p>
      </dgm:t>
    </dgm:pt>
    <dgm:pt modelId="{E5DEFDA8-8092-44CC-8616-C72A446642ED}" type="parTrans" cxnId="{C16FDAF4-CD6C-4C06-A8AA-454CBCE39447}">
      <dgm:prSet/>
      <dgm:spPr/>
      <dgm:t>
        <a:bodyPr/>
        <a:lstStyle/>
        <a:p>
          <a:endParaRPr lang="ru-RU"/>
        </a:p>
      </dgm:t>
    </dgm:pt>
    <dgm:pt modelId="{7F708B8B-0BEB-401E-B0D9-6EA81E144CA8}" type="sibTrans" cxnId="{C16FDAF4-CD6C-4C06-A8AA-454CBCE39447}">
      <dgm:prSet/>
      <dgm:spPr/>
      <dgm:t>
        <a:bodyPr/>
        <a:lstStyle/>
        <a:p>
          <a:endParaRPr lang="ru-RU"/>
        </a:p>
      </dgm:t>
    </dgm:pt>
    <dgm:pt modelId="{84EC921F-59C2-45BB-83D2-A5BD2ECF4942}" type="pres">
      <dgm:prSet presAssocID="{9AC731AE-ED12-4730-879A-78333C4073C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556B09-845B-44A1-B725-960F86ED33EE}" type="pres">
      <dgm:prSet presAssocID="{B0ACFFA5-0A54-4BFE-8CE8-9348DDA823E6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72392-80CF-4201-B9B9-6FE9AD50F616}" type="pres">
      <dgm:prSet presAssocID="{45BC8BF1-3C6F-4438-81B2-B96BB86CBBE9}" presName="space" presStyleCnt="0"/>
      <dgm:spPr/>
    </dgm:pt>
    <dgm:pt modelId="{71893B0A-4C48-45D6-B788-AC39956D5D04}" type="pres">
      <dgm:prSet presAssocID="{255BCCCF-B4E0-411A-A4D6-445A25672520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18EEAF-B300-4A7C-A21F-4D2FF83F1ACD}" type="pres">
      <dgm:prSet presAssocID="{3DECE843-56D6-48B2-93A6-400EF433EC0B}" presName="space" presStyleCnt="0"/>
      <dgm:spPr/>
    </dgm:pt>
    <dgm:pt modelId="{56B7B3D6-FE4E-4862-B4ED-064AB0282BEC}" type="pres">
      <dgm:prSet presAssocID="{663CBB68-0601-40F0-861E-4CFB97568BC8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6FDAF4-CD6C-4C06-A8AA-454CBCE39447}" srcId="{9AC731AE-ED12-4730-879A-78333C4073C7}" destId="{663CBB68-0601-40F0-861E-4CFB97568BC8}" srcOrd="2" destOrd="0" parTransId="{E5DEFDA8-8092-44CC-8616-C72A446642ED}" sibTransId="{7F708B8B-0BEB-401E-B0D9-6EA81E144CA8}"/>
    <dgm:cxn modelId="{18DEA968-1D50-4D45-B3D4-BD874B36CD12}" srcId="{9AC731AE-ED12-4730-879A-78333C4073C7}" destId="{255BCCCF-B4E0-411A-A4D6-445A25672520}" srcOrd="1" destOrd="0" parTransId="{F3C8B818-1B7D-46BC-A0E8-B2EFEC80A4E1}" sibTransId="{3DECE843-56D6-48B2-93A6-400EF433EC0B}"/>
    <dgm:cxn modelId="{C842F740-64F2-4F40-809E-347EE0FADB38}" type="presOf" srcId="{255BCCCF-B4E0-411A-A4D6-445A25672520}" destId="{71893B0A-4C48-45D6-B788-AC39956D5D04}" srcOrd="0" destOrd="0" presId="urn:microsoft.com/office/officeart/2005/8/layout/venn3"/>
    <dgm:cxn modelId="{066BD293-3318-4761-9A06-A3DE39230D50}" srcId="{9AC731AE-ED12-4730-879A-78333C4073C7}" destId="{B0ACFFA5-0A54-4BFE-8CE8-9348DDA823E6}" srcOrd="0" destOrd="0" parTransId="{E7E03D3A-2FC6-4D46-9350-9CEE512B4990}" sibTransId="{45BC8BF1-3C6F-4438-81B2-B96BB86CBBE9}"/>
    <dgm:cxn modelId="{36AE02E6-EAA1-4972-BB48-ECE4929CEAFE}" type="presOf" srcId="{B0ACFFA5-0A54-4BFE-8CE8-9348DDA823E6}" destId="{70556B09-845B-44A1-B725-960F86ED33EE}" srcOrd="0" destOrd="0" presId="urn:microsoft.com/office/officeart/2005/8/layout/venn3"/>
    <dgm:cxn modelId="{A28FDF0D-1A0B-4E8C-9489-025B90F034CA}" type="presOf" srcId="{663CBB68-0601-40F0-861E-4CFB97568BC8}" destId="{56B7B3D6-FE4E-4862-B4ED-064AB0282BEC}" srcOrd="0" destOrd="0" presId="urn:microsoft.com/office/officeart/2005/8/layout/venn3"/>
    <dgm:cxn modelId="{0FC24B96-6800-46B9-8B21-4CFBD2188399}" type="presOf" srcId="{9AC731AE-ED12-4730-879A-78333C4073C7}" destId="{84EC921F-59C2-45BB-83D2-A5BD2ECF4942}" srcOrd="0" destOrd="0" presId="urn:microsoft.com/office/officeart/2005/8/layout/venn3"/>
    <dgm:cxn modelId="{6CD97B84-E333-4BC2-B84A-6D80DDC1B018}" type="presParOf" srcId="{84EC921F-59C2-45BB-83D2-A5BD2ECF4942}" destId="{70556B09-845B-44A1-B725-960F86ED33EE}" srcOrd="0" destOrd="0" presId="urn:microsoft.com/office/officeart/2005/8/layout/venn3"/>
    <dgm:cxn modelId="{964DE73F-AD68-4EE3-BA5C-98F450A92F65}" type="presParOf" srcId="{84EC921F-59C2-45BB-83D2-A5BD2ECF4942}" destId="{C2D72392-80CF-4201-B9B9-6FE9AD50F616}" srcOrd="1" destOrd="0" presId="urn:microsoft.com/office/officeart/2005/8/layout/venn3"/>
    <dgm:cxn modelId="{9836129A-6D5A-4DDA-BA33-AC8F462DA1AE}" type="presParOf" srcId="{84EC921F-59C2-45BB-83D2-A5BD2ECF4942}" destId="{71893B0A-4C48-45D6-B788-AC39956D5D04}" srcOrd="2" destOrd="0" presId="urn:microsoft.com/office/officeart/2005/8/layout/venn3"/>
    <dgm:cxn modelId="{2973A3EB-5D1A-4924-AA31-AB7A5346C260}" type="presParOf" srcId="{84EC921F-59C2-45BB-83D2-A5BD2ECF4942}" destId="{4218EEAF-B300-4A7C-A21F-4D2FF83F1ACD}" srcOrd="3" destOrd="0" presId="urn:microsoft.com/office/officeart/2005/8/layout/venn3"/>
    <dgm:cxn modelId="{4D4CCA1E-497E-4A14-828D-8E04CC1F7D8F}" type="presParOf" srcId="{84EC921F-59C2-45BB-83D2-A5BD2ECF4942}" destId="{56B7B3D6-FE4E-4862-B4ED-064AB0282BEC}" srcOrd="4" destOrd="0" presId="urn:microsoft.com/office/officeart/2005/8/layout/venn3"/>
  </dgm:cxnLst>
  <dgm:bg/>
  <dgm:whole>
    <a:ln w="28575"/>
  </dgm:whole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2" descr="fourth%20cla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4275" y="4697413"/>
            <a:ext cx="28797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36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Преемственность между начальной и средней школой</a:t>
            </a:r>
          </a:p>
        </p:txBody>
      </p:sp>
      <p:sp>
        <p:nvSpPr>
          <p:cNvPr id="1024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а) выражается в отборе материала для изучения, с учетом общего развития учащихся, уровня их подготовленности по предмету;</a:t>
            </a:r>
          </a:p>
          <a:p>
            <a:pPr eaLnBrk="1" hangingPunct="1"/>
            <a:r>
              <a:rPr lang="ru-RU" altLang="ru-RU" dirty="0" smtClean="0"/>
              <a:t>б) в выборе привычных для детей форм, методов, приемов работы для обеспечения постепенного перехода к новым, более сложным для учащихся формам работы</a:t>
            </a:r>
          </a:p>
          <a:p>
            <a:pPr eaLnBrk="1" hangingPunct="1">
              <a:buFontTx/>
              <a:buNone/>
            </a:pPr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6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36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Ожидаемые результаты:</a:t>
            </a:r>
            <a: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762000" y="1397000"/>
          <a:ext cx="7924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3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/>
          <a:lstStyle/>
          <a:p>
            <a:r>
              <a:rPr lang="ru-RU" altLang="ru-RU" sz="2800" i="1" smtClean="0"/>
              <a:t>Преемственность во внеурочной деятельности на разных этапах обучения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8900843"/>
              </p:ext>
            </p:extLst>
          </p:nvPr>
        </p:nvGraphicFramePr>
        <p:xfrm>
          <a:off x="381000" y="1068388"/>
          <a:ext cx="8458200" cy="56483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38877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Начальная школа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Основная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школа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marT="45719" marB="45719"/>
                </a:tc>
              </a:tr>
              <a:tr h="8096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sng" baseline="0" dirty="0" smtClean="0"/>
                        <a:t>Школа развития речи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sng" baseline="0" dirty="0" smtClean="0"/>
                        <a:t>Я-исследователь</a:t>
                      </a:r>
                      <a:endParaRPr lang="ru-RU" sz="16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Развитие познавательных способностей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Проба пера, Азбука журналистики</a:t>
                      </a:r>
                    </a:p>
                    <a:p>
                      <a:r>
                        <a:rPr lang="ru-RU" sz="1600" dirty="0" smtClean="0"/>
                        <a:t>Проектная</a:t>
                      </a:r>
                      <a:r>
                        <a:rPr lang="ru-RU" sz="1600" baseline="0" dirty="0" smtClean="0"/>
                        <a:t> деятельность</a:t>
                      </a:r>
                    </a:p>
                    <a:p>
                      <a:r>
                        <a:rPr lang="ru-RU" sz="1600" baseline="0" dirty="0" smtClean="0"/>
                        <a:t>Стратегия смыслового чтения</a:t>
                      </a:r>
                      <a:endParaRPr lang="ru-RU" sz="1600" dirty="0"/>
                    </a:p>
                  </a:txBody>
                  <a:tcPr marT="45719" marB="45719"/>
                </a:tc>
              </a:tr>
              <a:tr h="10495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Ритмика и основы танцевальной культуры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Ритмика и спортивные бальные танцы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Баскетбол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Спортивные соревнования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Основы танцевальной культуры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Ритмика и спортивные бальные танцы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aseline="0" dirty="0" smtClean="0"/>
                        <a:t>Спортивные соревнования</a:t>
                      </a:r>
                    </a:p>
                  </a:txBody>
                  <a:tcPr marT="45719" marB="45719"/>
                </a:tc>
              </a:tr>
              <a:tr h="56977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Я-гражданин России</a:t>
                      </a:r>
                    </a:p>
                    <a:p>
                      <a:r>
                        <a:rPr lang="ru-RU" sz="1600" dirty="0" smtClean="0"/>
                        <a:t>Фольклор-истоки духовности</a:t>
                      </a: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endParaRPr lang="ru-RU" sz="1600" dirty="0" smtClean="0"/>
                    </a:p>
                    <a:p>
                      <a:r>
                        <a:rPr lang="ru-RU" sz="1600" dirty="0" smtClean="0"/>
                        <a:t>Фольклор-истоки духовности</a:t>
                      </a:r>
                      <a:endParaRPr lang="ru-RU" sz="1600" dirty="0"/>
                    </a:p>
                  </a:txBody>
                  <a:tcPr marT="45719" marB="45719"/>
                </a:tc>
              </a:tr>
              <a:tr h="329867">
                <a:tc gridSpan="2">
                  <a:txBody>
                    <a:bodyPr/>
                    <a:lstStyle/>
                    <a:p>
                      <a:r>
                        <a:rPr lang="ru-RU" sz="1600" dirty="0" smtClean="0"/>
                        <a:t>Олимпиады  разных уровней (школьного, районного, дистанционного)</a:t>
                      </a:r>
                      <a:endParaRPr lang="ru-RU" sz="1600" dirty="0"/>
                    </a:p>
                  </a:txBody>
                  <a:tcPr marT="45719" marB="45719"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  <a:tr h="176929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Коллективное хоровое</a:t>
                      </a:r>
                      <a:r>
                        <a:rPr lang="ru-RU" sz="1600" baseline="0" dirty="0" smtClean="0"/>
                        <a:t> исполнительство</a:t>
                      </a:r>
                    </a:p>
                    <a:p>
                      <a:r>
                        <a:rPr lang="ru-RU" sz="1600" baseline="0" dirty="0" smtClean="0"/>
                        <a:t>Коллективное </a:t>
                      </a:r>
                      <a:r>
                        <a:rPr lang="ru-RU" sz="1600" baseline="0" dirty="0" err="1" smtClean="0"/>
                        <a:t>музицирование</a:t>
                      </a:r>
                      <a:r>
                        <a:rPr lang="ru-RU" sz="1600" baseline="0" dirty="0" smtClean="0"/>
                        <a:t> в инструментальном ансамбле</a:t>
                      </a:r>
                    </a:p>
                    <a:p>
                      <a:r>
                        <a:rPr lang="ru-RU" sz="1600" baseline="0" dirty="0" smtClean="0"/>
                        <a:t>Народная песня «Казачата»</a:t>
                      </a:r>
                    </a:p>
                    <a:p>
                      <a:r>
                        <a:rPr lang="ru-RU" sz="1600" baseline="0" dirty="0" smtClean="0"/>
                        <a:t>Студия «Улыбка»</a:t>
                      </a:r>
                    </a:p>
                    <a:p>
                      <a:r>
                        <a:rPr lang="ru-RU" sz="1600" baseline="0" dirty="0" smtClean="0"/>
                        <a:t>Художественное творчество</a:t>
                      </a:r>
                    </a:p>
                    <a:p>
                      <a:r>
                        <a:rPr lang="ru-RU" sz="1600" baseline="0" dirty="0" err="1" smtClean="0"/>
                        <a:t>Тестопластика</a:t>
                      </a:r>
                      <a:endParaRPr lang="ru-RU" sz="16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Коллективное хоровое исполнительство</a:t>
                      </a:r>
                    </a:p>
                    <a:p>
                      <a:r>
                        <a:rPr lang="ru-RU" sz="1600" dirty="0" smtClean="0"/>
                        <a:t>Коллективное </a:t>
                      </a:r>
                      <a:r>
                        <a:rPr lang="ru-RU" sz="1600" dirty="0" err="1" smtClean="0"/>
                        <a:t>музицирование</a:t>
                      </a:r>
                      <a:r>
                        <a:rPr lang="ru-RU" sz="1600" dirty="0" smtClean="0"/>
                        <a:t> в инструментальном ансамбле</a:t>
                      </a:r>
                    </a:p>
                    <a:p>
                      <a:endParaRPr lang="ru-RU" sz="1600" dirty="0" smtClean="0"/>
                    </a:p>
                    <a:p>
                      <a:endParaRPr lang="ru-RU" sz="1600" dirty="0" smtClean="0"/>
                    </a:p>
                    <a:p>
                      <a:endParaRPr lang="ru-RU" sz="1600" dirty="0" smtClean="0"/>
                    </a:p>
                    <a:p>
                      <a:r>
                        <a:rPr lang="ru-RU" sz="1600" dirty="0" smtClean="0"/>
                        <a:t>Вязание крючком</a:t>
                      </a:r>
                      <a:endParaRPr lang="ru-RU" sz="1600" dirty="0"/>
                    </a:p>
                  </a:txBody>
                  <a:tcPr marT="45719" marB="45719"/>
                </a:tc>
              </a:tr>
              <a:tr h="65709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Мир деятельности</a:t>
                      </a:r>
                    </a:p>
                    <a:p>
                      <a:r>
                        <a:rPr lang="ru-RU" sz="1600" dirty="0" smtClean="0"/>
                        <a:t>Тропинка к  своему «Я»</a:t>
                      </a:r>
                      <a:endParaRPr lang="ru-RU" sz="1600" dirty="0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Общественно-полезные практики</a:t>
                      </a:r>
                    </a:p>
                    <a:p>
                      <a:r>
                        <a:rPr lang="ru-RU" sz="1600" dirty="0" smtClean="0"/>
                        <a:t>Психология</a:t>
                      </a:r>
                      <a:endParaRPr lang="ru-RU" sz="1600" dirty="0"/>
                    </a:p>
                  </a:txBody>
                  <a:tcPr marT="45719" marB="45719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Общеинтеллектуальное</a:t>
            </a:r>
            <a:r>
              <a:rPr lang="ru-RU" sz="36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направление</a:t>
            </a:r>
            <a:endParaRPr lang="ru-RU" sz="3600" dirty="0"/>
          </a:p>
        </p:txBody>
      </p:sp>
      <p:pic>
        <p:nvPicPr>
          <p:cNvPr id="5" name="Picture 3" descr="I:\посвящение в читатели\SDC1158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4114800" cy="30861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447800"/>
            <a:ext cx="3962400" cy="51054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Курс «Я - исследователь»,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интеллектуальные клубы: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«Сибирячок и К*», «Клуб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путешественников»;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конкурсы, викторины: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«Русский медвежонок»,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«Кенгуру», «КИТ»,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«</a:t>
            </a:r>
            <a:r>
              <a:rPr lang="ru-RU" sz="2000" b="1" dirty="0" err="1" smtClean="0">
                <a:solidFill>
                  <a:srgbClr val="00B050"/>
                </a:solidFill>
              </a:rPr>
              <a:t>Инфознайка</a:t>
            </a:r>
            <a:r>
              <a:rPr lang="ru-RU" sz="2000" b="1" dirty="0" smtClean="0">
                <a:solidFill>
                  <a:srgbClr val="00B050"/>
                </a:solidFill>
              </a:rPr>
              <a:t>» и т.д. 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FF0000"/>
                </a:solidFill>
              </a:rPr>
              <a:t>Детские исследовательские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проекты, научно-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практические конференции,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интеллектуальные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марафоны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000" y="4648200"/>
            <a:ext cx="4191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66FF"/>
                </a:solidFill>
                <a:latin typeface="+mn-lt"/>
              </a:rPr>
              <a:t>Познавательные беседы, библиотечные уроки, олимпиады,</a:t>
            </a:r>
          </a:p>
          <a:p>
            <a:r>
              <a:rPr lang="ru-RU" sz="2000" b="1" dirty="0" smtClean="0">
                <a:solidFill>
                  <a:srgbClr val="0066FF"/>
                </a:solidFill>
                <a:latin typeface="+mn-lt"/>
              </a:rPr>
              <a:t>Курсы: «Школа </a:t>
            </a:r>
            <a:r>
              <a:rPr lang="ru-RU" sz="2000" b="1" dirty="0">
                <a:solidFill>
                  <a:srgbClr val="0066FF"/>
                </a:solidFill>
                <a:latin typeface="+mn-lt"/>
              </a:rPr>
              <a:t>развития речи», «Развитие познавательных способностей</a:t>
            </a:r>
            <a:r>
              <a:rPr lang="ru-RU" sz="2000" b="1" dirty="0" smtClean="0">
                <a:solidFill>
                  <a:srgbClr val="0066FF"/>
                </a:solidFill>
                <a:latin typeface="+mn-lt"/>
              </a:rPr>
              <a:t>»</a:t>
            </a:r>
            <a:endParaRPr lang="ru-RU" sz="2000" dirty="0">
              <a:solidFill>
                <a:srgbClr val="0066FF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Спортивно-оздоровительное направление</a:t>
            </a:r>
            <a:endParaRPr lang="ru-RU" sz="3600" i="1" dirty="0"/>
          </a:p>
        </p:txBody>
      </p:sp>
      <p:pic>
        <p:nvPicPr>
          <p:cNvPr id="5" name="Picture 2" descr="I:\фото с меропр\Фото школа\малые олимп. игры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19200"/>
            <a:ext cx="3733800" cy="280035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267200" cy="54102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Малые школьные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Олимпийские игры,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День Здоровья, праздник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«Посвящение в пешеходы»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устные  журналы,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Спортивные соревнования,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ДОИ «Наше здоровье в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наших руках», занятия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ритмикой, танцем, баскетболом </a:t>
            </a: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4572000"/>
            <a:ext cx="4038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>
                <a:solidFill>
                  <a:srgbClr val="0066FF"/>
                </a:solidFill>
                <a:latin typeface="+mn-lt"/>
              </a:rPr>
              <a:t>Занятия спортивных секций, беседы о ЗОЖ, уроки здоровья, участие в оздоровительных процедурах, посещение игровых программ по ПДД, ОБЖ</a:t>
            </a:r>
            <a:endParaRPr lang="ru-RU" sz="2000" dirty="0">
              <a:solidFill>
                <a:srgbClr val="0066FF"/>
              </a:solidFill>
              <a:latin typeface="+mn-lt"/>
            </a:endParaRPr>
          </a:p>
        </p:txBody>
      </p:sp>
      <p:pic>
        <p:nvPicPr>
          <p:cNvPr id="7" name="Picture 3" descr="D:\копия\люба\фото апрель-2013\Соревнования Мама, папа, я -\SDC174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4572000"/>
            <a:ext cx="28194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Спортивно-оздоровительное направление</a:t>
            </a:r>
            <a:endParaRPr lang="ru-RU" sz="3600" dirty="0"/>
          </a:p>
        </p:txBody>
      </p:sp>
      <p:pic>
        <p:nvPicPr>
          <p:cNvPr id="7" name="Picture 3" descr="D:\копия\люба\фото акция\Фото акция по ПДД\SDC169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00600" y="3581400"/>
            <a:ext cx="4038600" cy="302895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FF0000"/>
                </a:solidFill>
              </a:rPr>
              <a:t>Проектная деятельность «Мы за здоровый образ жизни», оздоровительные акции школьников в окружающем школу социуме,  конкурс «Мой друг Светофор»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8" name="Picture 3" descr="D:\копия\люба\фото апрель-2013\SDC173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5740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Духовно-нравственное направление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66FF"/>
                </a:solidFill>
              </a:rPr>
              <a:t>Этические беседы, классные часы, уроки нравственности, библиотечные уроки</a:t>
            </a:r>
          </a:p>
          <a:p>
            <a:pPr>
              <a:buFont typeface="Wingdings" pitchFamily="2" charset="2"/>
              <a:buChar char="Ø"/>
            </a:pPr>
            <a:endParaRPr lang="ru-RU" sz="2000" dirty="0">
              <a:solidFill>
                <a:srgbClr val="0066FF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54864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Концерты, поездки в театр, музеи, День Матери, фольклорные  праздники: </a:t>
            </a:r>
            <a:r>
              <a:rPr lang="ru-RU" sz="2000" b="1" dirty="0" err="1" smtClean="0">
                <a:solidFill>
                  <a:srgbClr val="00B050"/>
                </a:solidFill>
              </a:rPr>
              <a:t>Осенины</a:t>
            </a:r>
            <a:r>
              <a:rPr lang="ru-RU" sz="2000" b="1" dirty="0" smtClean="0">
                <a:solidFill>
                  <a:srgbClr val="00B050"/>
                </a:solidFill>
              </a:rPr>
              <a:t>, Рождество, Масленица, ДОИ «Россия – Родина моя», курсы: «Я - гражданин России»,  «Фольклор -  истоки духовности»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5" name="Picture 2" descr="D:\копия\люба\фото ветераны\SDC143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4780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копия\люба\фото сент.-декабрь-13 школа и мы\SDC190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4191000"/>
            <a:ext cx="33274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Духовно-нравственное направление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FF0000"/>
                </a:solidFill>
              </a:rPr>
              <a:t>Благотворительные концерты, ярмарки  в школе и окружающем социуме;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 акции «Посылка солдату», «Посылка добра»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5" name="Picture 3" descr="D:\копия\люба\фото сент.-декабрь-13 школа и мы\SDC1897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505200"/>
            <a:ext cx="3683000" cy="2762250"/>
          </a:xfrm>
          <a:prstGeom prst="rect">
            <a:avLst/>
          </a:prstGeom>
          <a:noFill/>
        </p:spPr>
      </p:pic>
      <p:pic>
        <p:nvPicPr>
          <p:cNvPr id="7" name="Picture 4" descr="D:\копия\люба\13-14 уч.г\Фото для сайта от Нечипуренко\Семья Сученковых нашла ключи семейного счасть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2954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800600" y="4495800"/>
            <a:ext cx="3962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>
                <a:solidFill>
                  <a:srgbClr val="FF0000"/>
                </a:solidFill>
                <a:latin typeface="+mn-lt"/>
              </a:rPr>
              <a:t>Ф</a:t>
            </a:r>
            <a:r>
              <a:rPr lang="ru-RU" sz="2000" b="1" dirty="0" smtClean="0">
                <a:solidFill>
                  <a:srgbClr val="FF0000"/>
                </a:solidFill>
                <a:latin typeface="+mn-lt"/>
              </a:rPr>
              <a:t>естивали, конкурсы:  «Дружат взрослые и дети», «Отцы и дети», «Дочки-матери»,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+mn-lt"/>
              </a:rPr>
              <a:t>праздник «Прощай, начальная школа»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Общекультурное  направление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4102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66FF"/>
                </a:solidFill>
              </a:rPr>
              <a:t>Занятия объединений художественного творчества</a:t>
            </a: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None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None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None/>
            </a:pPr>
            <a:endParaRPr lang="ru-RU" sz="2000" b="1" dirty="0" smtClean="0">
              <a:solidFill>
                <a:srgbClr val="0066FF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2000" b="1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Художественные выставки, конкурсы, спектакли, проект «Минута славы», олимпиада по технологии, фестивали искусств</a:t>
            </a:r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5" name="Picture 3" descr="D:\копия\люба\фото сент.-декабрь-13 школа и мы\SDC1857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953000" y="2577306"/>
            <a:ext cx="3733800" cy="28003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24400" y="1219200"/>
            <a:ext cx="4191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>
                <a:solidFill>
                  <a:srgbClr val="FF0000"/>
                </a:solidFill>
                <a:latin typeface="+mn-lt"/>
              </a:rPr>
              <a:t>Художественные акции школьников в окружающем гимназию  социуме </a:t>
            </a:r>
            <a:endParaRPr lang="ru-RU" sz="2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7" name="Picture 2" descr="D:\копия\люба\фото акция\SDC16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057400"/>
            <a:ext cx="35052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3600" b="1" i="1" dirty="0" smtClean="0"/>
              <a:t>Социальное направление</a:t>
            </a:r>
            <a:endParaRPr lang="ru-RU" sz="3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55626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66FF"/>
                </a:solidFill>
              </a:rPr>
              <a:t>Курсы:  «Мир деятельности», «Тропинки к своему Я»,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66FF"/>
                </a:solidFill>
              </a:rPr>
              <a:t>       клуб «Школа актива»,</a:t>
            </a:r>
            <a:endParaRPr lang="ru-RU" sz="2000" dirty="0" smtClean="0">
              <a:solidFill>
                <a:srgbClr val="0066FF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66FF"/>
                </a:solidFill>
              </a:rPr>
              <a:t>       самоуправление в классе 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B050"/>
                </a:solidFill>
              </a:rPr>
              <a:t>Самоуправление  в школе: СПМ,  Деловая игра «Выборы президента и министров ШДГ «Вообразилия», дежурство по школе, конкурс «Класс года» </a:t>
            </a:r>
            <a:endParaRPr lang="ru-RU" sz="2000" dirty="0">
              <a:solidFill>
                <a:srgbClr val="00B050"/>
              </a:solidFill>
            </a:endParaRPr>
          </a:p>
        </p:txBody>
      </p:sp>
      <p:pic>
        <p:nvPicPr>
          <p:cNvPr id="41986" name="Picture 2" descr="I:\фото с меропр\Фото школа\аллея выпускников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914400"/>
            <a:ext cx="3505200" cy="2628900"/>
          </a:xfrm>
          <a:prstGeom prst="rect">
            <a:avLst/>
          </a:prstGeom>
          <a:noFill/>
        </p:spPr>
      </p:pic>
      <p:pic>
        <p:nvPicPr>
          <p:cNvPr id="5" name="Picture 3" descr="D:\копия\люба\фото сент.-декабрь-13 школа и мы\SDC188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038600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800600" y="3962400"/>
            <a:ext cx="4038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>
                <a:solidFill>
                  <a:srgbClr val="FF0000"/>
                </a:solidFill>
                <a:latin typeface="+mn-lt"/>
              </a:rPr>
              <a:t>Социальные практики в  социуме: трудовые десанты,  День земли, </a:t>
            </a:r>
            <a:r>
              <a:rPr lang="ru-RU" sz="2000" b="1" dirty="0" smtClean="0">
                <a:solidFill>
                  <a:srgbClr val="FF0000"/>
                </a:solidFill>
                <a:latin typeface="+mn-lt"/>
              </a:rPr>
              <a:t>«Аллея выпускников», операция «Покормите птиц», деловая </a:t>
            </a:r>
            <a:r>
              <a:rPr lang="ru-RU" sz="2000" b="1" dirty="0">
                <a:solidFill>
                  <a:srgbClr val="FF0000"/>
                </a:solidFill>
                <a:latin typeface="+mn-lt"/>
              </a:rPr>
              <a:t>игра «Перепись населения</a:t>
            </a:r>
            <a:r>
              <a:rPr lang="ru-RU" sz="2000" b="1" dirty="0" smtClean="0">
                <a:solidFill>
                  <a:srgbClr val="FF0000"/>
                </a:solidFill>
                <a:latin typeface="+mn-lt"/>
              </a:rPr>
              <a:t>» </a:t>
            </a:r>
            <a:endParaRPr lang="ru-RU" sz="2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531</Words>
  <PresentationFormat>Экран (4:3)</PresentationFormat>
  <Paragraphs>110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Преемственность между начальной и средней школой</vt:lpstr>
      <vt:lpstr>Преемственность во внеурочной деятельности на разных этапах обучения</vt:lpstr>
      <vt:lpstr>Общеинтеллектуальное  направление</vt:lpstr>
      <vt:lpstr>Спортивно-оздоровительное направление</vt:lpstr>
      <vt:lpstr>Спортивно-оздоровительное направление</vt:lpstr>
      <vt:lpstr>Духовно-нравственное направление</vt:lpstr>
      <vt:lpstr>Духовно-нравственное направление</vt:lpstr>
      <vt:lpstr>Общекультурное  направление</vt:lpstr>
      <vt:lpstr>Социальное направление</vt:lpstr>
      <vt:lpstr> Ожидаемые результаты: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Преемственность между начальной и средней школой</dc:title>
  <cp:lastModifiedBy>Чурахина</cp:lastModifiedBy>
  <cp:revision>2</cp:revision>
  <dcterms:modified xsi:type="dcterms:W3CDTF">2014-06-18T00:44:57Z</dcterms:modified>
</cp:coreProperties>
</file>