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handoutMasterIdLst>
    <p:handoutMasterId r:id="rId12"/>
  </p:handoutMasterIdLst>
  <p:sldIdLst>
    <p:sldId id="258" r:id="rId2"/>
    <p:sldId id="276" r:id="rId3"/>
    <p:sldId id="273" r:id="rId4"/>
    <p:sldId id="279" r:id="rId5"/>
    <p:sldId id="272" r:id="rId6"/>
    <p:sldId id="275" r:id="rId7"/>
    <p:sldId id="277" r:id="rId8"/>
    <p:sldId id="274" r:id="rId9"/>
    <p:sldId id="278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CC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4635" autoAdjust="0"/>
  </p:normalViewPr>
  <p:slideViewPr>
    <p:cSldViewPr>
      <p:cViewPr varScale="1">
        <p:scale>
          <a:sx n="70" d="100"/>
          <a:sy n="70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3570"/>
    </p:cViewPr>
  </p:sorterViewPr>
  <p:notesViewPr>
    <p:cSldViewPr>
      <p:cViewPr varScale="1">
        <p:scale>
          <a:sx n="67" d="100"/>
          <a:sy n="67" d="100"/>
        </p:scale>
        <p:origin x="-73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Переход проезжей части в неустановленном месте 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Неожиданный выход на проезжую часть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95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Неподчинение сигналам регулирования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89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Нахождение на дороге дошкольников и младших школьников без сопровождения взрослых. 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Игра вблизи и на проезжей части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Незнание правил перехода перекрестка.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Езда на велосипедах, самокатах, роликовых коньках по проезжей части дороги. 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Бегство от опасности в потоке движущегося транспорта. 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  <c:pt idx="0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4682752"/>
        <c:axId val="204684288"/>
        <c:axId val="0"/>
      </c:bar3DChart>
      <c:catAx>
        <c:axId val="204682752"/>
        <c:scaling>
          <c:orientation val="minMax"/>
        </c:scaling>
        <c:delete val="1"/>
        <c:axPos val="b"/>
        <c:majorTickMark val="out"/>
        <c:minorTickMark val="none"/>
        <c:tickLblPos val="nextTo"/>
        <c:crossAx val="204684288"/>
        <c:crosses val="autoZero"/>
        <c:auto val="1"/>
        <c:lblAlgn val="ctr"/>
        <c:lblOffset val="100"/>
        <c:noMultiLvlLbl val="0"/>
      </c:catAx>
      <c:valAx>
        <c:axId val="204684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468275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0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2000"/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2000"/>
            </a:pPr>
            <a:endParaRPr lang="ru-RU"/>
          </a:p>
        </c:txPr>
      </c:legendEntry>
      <c:layout>
        <c:manualLayout>
          <c:xMode val="edge"/>
          <c:yMode val="edge"/>
          <c:x val="0.6542009598541445"/>
          <c:y val="2.7428337559425382E-3"/>
          <c:w val="0.33729883260469895"/>
          <c:h val="0.9972571662440574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408D6-1A80-4CA8-8521-B9B3AA95DF38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41996-9922-4EE9-ADCB-85C4CC9185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03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97991" y="1772816"/>
            <a:ext cx="7668854" cy="2376264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4400" b="1" dirty="0" smtClean="0"/>
              <a:t>Создание </a:t>
            </a:r>
            <a:br>
              <a:rPr lang="ru-RU" sz="4400" b="1" dirty="0" smtClean="0"/>
            </a:br>
            <a:r>
              <a:rPr lang="ru-RU" sz="4400" b="1" dirty="0" smtClean="0"/>
              <a:t>обучающей игры </a:t>
            </a:r>
            <a:br>
              <a:rPr lang="ru-RU" sz="4400" b="1" dirty="0" smtClean="0"/>
            </a:br>
            <a:r>
              <a:rPr lang="ru-RU" sz="4400" b="1" dirty="0" smtClean="0"/>
              <a:t>на </a:t>
            </a:r>
            <a:r>
              <a:rPr lang="ru-RU" sz="4400" b="1" dirty="0"/>
              <a:t>тему </a:t>
            </a:r>
            <a:r>
              <a:rPr lang="ru-RU" sz="4400" b="1" dirty="0" smtClean="0"/>
              <a:t>ПДД </a:t>
            </a:r>
            <a:br>
              <a:rPr lang="ru-RU" sz="4400" b="1" dirty="0" smtClean="0"/>
            </a:br>
            <a:r>
              <a:rPr lang="ru-RU" sz="4400" b="1" dirty="0" smtClean="0"/>
              <a:t>для младших школьников</a:t>
            </a:r>
            <a:endParaRPr lang="ru-RU" sz="44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559" y="4428685"/>
            <a:ext cx="4468441" cy="2028581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Выполнил: </a:t>
            </a:r>
            <a:r>
              <a:rPr lang="ru-RU" sz="1800" b="1" dirty="0" err="1">
                <a:solidFill>
                  <a:schemeClr val="tx1"/>
                </a:solidFill>
              </a:rPr>
              <a:t>Палхаев</a:t>
            </a:r>
            <a:r>
              <a:rPr lang="ru-RU" sz="1800" b="1" dirty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Тимур, 11 </a:t>
            </a:r>
            <a:r>
              <a:rPr lang="ru-RU" sz="1800" b="1" dirty="0">
                <a:solidFill>
                  <a:schemeClr val="tx1"/>
                </a:solidFill>
              </a:rPr>
              <a:t>“B” </a:t>
            </a:r>
            <a:r>
              <a:rPr lang="ru-RU" sz="1800" b="1" dirty="0" smtClean="0">
                <a:solidFill>
                  <a:schemeClr val="tx1"/>
                </a:solidFill>
              </a:rPr>
              <a:t>класс.</a:t>
            </a:r>
            <a:endParaRPr lang="ru-RU" sz="1800" b="1" dirty="0">
              <a:solidFill>
                <a:schemeClr val="tx1"/>
              </a:solidFill>
            </a:endParaRPr>
          </a:p>
          <a:p>
            <a:r>
              <a:rPr lang="ru-RU" sz="1800" b="1" dirty="0">
                <a:solidFill>
                  <a:schemeClr val="tx1"/>
                </a:solidFill>
              </a:rPr>
              <a:t>Р</a:t>
            </a:r>
            <a:r>
              <a:rPr lang="ru-RU" sz="1800" b="1" dirty="0" smtClean="0">
                <a:solidFill>
                  <a:schemeClr val="tx1"/>
                </a:solidFill>
              </a:rPr>
              <a:t>уководитель:</a:t>
            </a:r>
            <a:r>
              <a:rPr lang="ru-RU" sz="1800" b="1" dirty="0">
                <a:solidFill>
                  <a:schemeClr val="tx1"/>
                </a:solidFill>
              </a:rPr>
              <a:t>  </a:t>
            </a:r>
            <a:r>
              <a:rPr lang="ru-RU" sz="1800" b="1" dirty="0" smtClean="0">
                <a:solidFill>
                  <a:schemeClr val="tx1"/>
                </a:solidFill>
              </a:rPr>
              <a:t>Андреева </a:t>
            </a:r>
            <a:r>
              <a:rPr lang="ru-RU" sz="1800" b="1" dirty="0">
                <a:solidFill>
                  <a:schemeClr val="tx1"/>
                </a:solidFill>
              </a:rPr>
              <a:t>Ольга </a:t>
            </a:r>
            <a:r>
              <a:rPr lang="ru-RU" sz="1800" b="1" dirty="0" err="1" smtClean="0">
                <a:solidFill>
                  <a:schemeClr val="tx1"/>
                </a:solidFill>
              </a:rPr>
              <a:t>Кимовна</a:t>
            </a:r>
            <a:r>
              <a:rPr lang="ru-RU" sz="1800" b="1" dirty="0" smtClean="0">
                <a:solidFill>
                  <a:schemeClr val="tx1"/>
                </a:solidFill>
              </a:rPr>
              <a:t>, учитель </a:t>
            </a:r>
            <a:r>
              <a:rPr lang="ru-RU" sz="1800" b="1" dirty="0">
                <a:solidFill>
                  <a:schemeClr val="tx1"/>
                </a:solidFill>
              </a:rPr>
              <a:t>информатики.</a:t>
            </a:r>
          </a:p>
          <a:p>
            <a:r>
              <a:rPr lang="ru-RU" sz="1800" b="1" dirty="0">
                <a:solidFill>
                  <a:schemeClr val="tx1"/>
                </a:solidFill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endParaRPr lang="ru-RU" sz="1800" b="1" dirty="0" smtClean="0">
              <a:solidFill>
                <a:schemeClr val="tx1"/>
              </a:solidFill>
            </a:endParaRPr>
          </a:p>
        </p:txBody>
      </p:sp>
      <p:sp>
        <p:nvSpPr>
          <p:cNvPr id="7" name="Подзаголовок 4"/>
          <p:cNvSpPr txBox="1">
            <a:spLocks/>
          </p:cNvSpPr>
          <p:nvPr/>
        </p:nvSpPr>
        <p:spPr>
          <a:xfrm>
            <a:off x="3419872" y="5661248"/>
            <a:ext cx="1728192" cy="7920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5872626"/>
            <a:ext cx="8388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Кутулик, 2019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27117" y="347426"/>
            <a:ext cx="3841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/>
              <a:t>МБОУ </a:t>
            </a:r>
            <a:r>
              <a:rPr lang="ru-RU" sz="2800" dirty="0" err="1"/>
              <a:t>Кутуликская</a:t>
            </a:r>
            <a:r>
              <a:rPr lang="ru-RU" sz="2800" dirty="0"/>
              <a:t> СОШ</a:t>
            </a:r>
          </a:p>
        </p:txBody>
      </p:sp>
    </p:spTree>
    <p:extLst>
      <p:ext uri="{BB962C8B-B14F-4D97-AF65-F5344CB8AC3E}">
        <p14:creationId xmlns:p14="http://schemas.microsoft.com/office/powerpoint/2010/main" val="382602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505269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1" dirty="0" smtClean="0"/>
              <a:t>Спасибо за внимание!</a:t>
            </a:r>
            <a:endParaRPr lang="ru-RU" sz="4000" i="1" dirty="0"/>
          </a:p>
        </p:txBody>
      </p:sp>
    </p:spTree>
    <p:extLst>
      <p:ext uri="{BB962C8B-B14F-4D97-AF65-F5344CB8AC3E}">
        <p14:creationId xmlns:p14="http://schemas.microsoft.com/office/powerpoint/2010/main" val="555301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4"/>
          <p:cNvSpPr txBox="1">
            <a:spLocks/>
          </p:cNvSpPr>
          <p:nvPr/>
        </p:nvSpPr>
        <p:spPr>
          <a:xfrm>
            <a:off x="395536" y="3061995"/>
            <a:ext cx="7198568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124744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Цель работы</a:t>
            </a:r>
            <a:r>
              <a:rPr lang="ru-RU" sz="2800" dirty="0"/>
              <a:t> состоит в </a:t>
            </a:r>
            <a:r>
              <a:rPr lang="ru-RU" sz="2800" dirty="0" smtClean="0"/>
              <a:t>создании обучающей игры </a:t>
            </a:r>
            <a:r>
              <a:rPr lang="ru-RU" sz="2800" dirty="0"/>
              <a:t>на </a:t>
            </a:r>
            <a:r>
              <a:rPr lang="ru-RU" sz="2800" dirty="0" smtClean="0"/>
              <a:t>тему </a:t>
            </a:r>
            <a:r>
              <a:rPr lang="ru-RU" sz="2800" dirty="0"/>
              <a:t>ПДД для </a:t>
            </a:r>
            <a:r>
              <a:rPr lang="ru-RU" sz="2800" dirty="0" smtClean="0"/>
              <a:t>ознакомления </a:t>
            </a:r>
            <a:r>
              <a:rPr lang="ru-RU" sz="2800" dirty="0"/>
              <a:t>младших школьников.</a:t>
            </a:r>
          </a:p>
          <a:p>
            <a:r>
              <a:rPr lang="ru-RU" sz="2800" dirty="0"/>
              <a:t>Для реализации данной цели я решил следующие </a:t>
            </a:r>
            <a:r>
              <a:rPr lang="ru-RU" sz="2800" b="1" i="1" dirty="0"/>
              <a:t>задачи:</a:t>
            </a:r>
            <a:endParaRPr lang="ru-RU" sz="28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Проанализировал литературные источники по данной теме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Рассмотрел и выбрал дорожные знаки;</a:t>
            </a:r>
            <a:endParaRPr lang="ru-RU" sz="28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Изучил игровые движки и подобрал программное обеспечение для разработки игры;   </a:t>
            </a:r>
            <a:endParaRPr lang="ru-RU" sz="28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Создал программную игру </a:t>
            </a:r>
            <a:r>
              <a:rPr lang="ru-RU" sz="2800" dirty="0"/>
              <a:t>на «</a:t>
            </a:r>
            <a:r>
              <a:rPr lang="ru-RU" sz="2800" dirty="0" err="1"/>
              <a:t>Construct</a:t>
            </a:r>
            <a:r>
              <a:rPr lang="ru-RU" sz="2800" dirty="0"/>
              <a:t> 2</a:t>
            </a:r>
            <a:r>
              <a:rPr lang="ru-RU" sz="2800" dirty="0" smtClean="0"/>
              <a:t>».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8910" y="178462"/>
            <a:ext cx="29518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Цели и задачи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1540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4"/>
          <p:cNvSpPr txBox="1">
            <a:spLocks/>
          </p:cNvSpPr>
          <p:nvPr/>
        </p:nvSpPr>
        <p:spPr>
          <a:xfrm>
            <a:off x="1189856" y="5445224"/>
            <a:ext cx="7198568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440" y="692696"/>
            <a:ext cx="83807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Актуальность</a:t>
            </a:r>
            <a:r>
              <a:rPr lang="en-US" sz="2400" b="1" i="1" dirty="0" smtClean="0"/>
              <a:t>:</a:t>
            </a:r>
            <a:r>
              <a:rPr lang="ru-RU" sz="2400" b="1" i="1" dirty="0" smtClean="0"/>
              <a:t> </a:t>
            </a:r>
            <a:r>
              <a:rPr lang="ru-RU" sz="2400" dirty="0"/>
              <a:t>и просто жизненная необходимость обучения детей Правилам дорожного движения несомненна. Статистика утверждает, что очень часто причиной </a:t>
            </a:r>
            <a:r>
              <a:rPr lang="ru-RU" sz="2400" dirty="0" err="1"/>
              <a:t>дорожно</a:t>
            </a:r>
            <a:r>
              <a:rPr lang="ru-RU" sz="2400" dirty="0"/>
              <a:t> – транспортных происшествий является именно дети.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295" y="3114711"/>
            <a:ext cx="9104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Гипотеза проекта:</a:t>
            </a:r>
            <a:r>
              <a:rPr lang="ru-RU" sz="2400" b="1" dirty="0"/>
              <a:t> </a:t>
            </a:r>
            <a:r>
              <a:rPr lang="ru-RU" sz="2400" dirty="0"/>
              <a:t>исходя из цели и задач, проводимого проекта я выдвигаю следующую гипотезу: в результате реализации проекта  у учащихся младших классов должны сформироваться следующие параметры правил безопасного поведения на улицах и дорогах: </a:t>
            </a:r>
          </a:p>
          <a:p>
            <a:r>
              <a:rPr lang="ru-RU" sz="2400" dirty="0"/>
              <a:t>-отношение к ПДД как к важной общественной ценности;</a:t>
            </a:r>
          </a:p>
          <a:p>
            <a:r>
              <a:rPr lang="ru-RU" sz="2400" dirty="0"/>
              <a:t>- владение навыками безопасного поведения на улицах и дорогах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3561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212976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Риски</a:t>
            </a:r>
            <a:r>
              <a:rPr lang="en-US" dirty="0" smtClean="0"/>
              <a:t>: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Это тема может быть скучна для 8 летних детей</a:t>
            </a:r>
          </a:p>
          <a:p>
            <a:pPr>
              <a:buFontTx/>
              <a:buChar char="-"/>
            </a:pPr>
            <a:r>
              <a:rPr lang="ru-RU" dirty="0"/>
              <a:t> </a:t>
            </a:r>
            <a:r>
              <a:rPr lang="ru-RU" dirty="0" smtClean="0"/>
              <a:t>Трудно провести классный час в младших классах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2289" y="54868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Предметом проекта являются знания и умения по ПДД учащимися начальной школы.</a:t>
            </a:r>
          </a:p>
          <a:p>
            <a:r>
              <a:rPr lang="ru-RU" sz="3200" dirty="0"/>
              <a:t>Объектом проекта определены учащиеся начальной школы МБОУ </a:t>
            </a:r>
            <a:r>
              <a:rPr lang="ru-RU" sz="3200" dirty="0" err="1"/>
              <a:t>Кутуликская</a:t>
            </a:r>
            <a:r>
              <a:rPr lang="ru-RU" sz="3200" dirty="0"/>
              <a:t> СОШ.</a:t>
            </a:r>
          </a:p>
        </p:txBody>
      </p:sp>
    </p:spTree>
    <p:extLst>
      <p:ext uri="{BB962C8B-B14F-4D97-AF65-F5344CB8AC3E}">
        <p14:creationId xmlns:p14="http://schemas.microsoft.com/office/powerpoint/2010/main" val="1560597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4"/>
          <p:cNvSpPr txBox="1">
            <a:spLocks/>
          </p:cNvSpPr>
          <p:nvPr/>
        </p:nvSpPr>
        <p:spPr>
          <a:xfrm>
            <a:off x="1189856" y="5445224"/>
            <a:ext cx="7198568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213309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За последние 10 лет дорожно-транспортный травматизм в России вырос до уровня социально-экономической и демографической проблемы, что наносит значительный ущерб экономики России.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97155" y="-9068"/>
            <a:ext cx="2448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Введение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8208912" cy="4232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85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4"/>
          <p:cNvSpPr txBox="1">
            <a:spLocks/>
          </p:cNvSpPr>
          <p:nvPr/>
        </p:nvSpPr>
        <p:spPr>
          <a:xfrm>
            <a:off x="1189856" y="5445224"/>
            <a:ext cx="7198568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65130106"/>
              </p:ext>
            </p:extLst>
          </p:nvPr>
        </p:nvGraphicFramePr>
        <p:xfrm>
          <a:off x="0" y="-15698"/>
          <a:ext cx="8964487" cy="6685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875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4"/>
          <p:cNvSpPr txBox="1">
            <a:spLocks/>
          </p:cNvSpPr>
          <p:nvPr/>
        </p:nvSpPr>
        <p:spPr>
          <a:xfrm>
            <a:off x="1189856" y="5445224"/>
            <a:ext cx="7198568" cy="12241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ru-RU" sz="1800" dirty="0" smtClean="0"/>
          </a:p>
        </p:txBody>
      </p:sp>
      <p:pic>
        <p:nvPicPr>
          <p:cNvPr id="1028" name="Picture 4" descr="Картинки по запросу &quot;Игровые движк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8"/>
            <a:ext cx="615494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4560620"/>
            <a:ext cx="67310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Игровой движок — базовое программное обеспечение компьютерной игры. </a:t>
            </a:r>
          </a:p>
        </p:txBody>
      </p:sp>
    </p:spTree>
    <p:extLst>
      <p:ext uri="{BB962C8B-B14F-4D97-AF65-F5344CB8AC3E}">
        <p14:creationId xmlns:p14="http://schemas.microsoft.com/office/powerpoint/2010/main" val="144770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62473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3114" y="5026969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Construct</a:t>
            </a:r>
            <a:r>
              <a:rPr lang="ru-RU" sz="2800" dirty="0"/>
              <a:t> 2 — конструктор двумерных игр для </a:t>
            </a:r>
            <a:r>
              <a:rPr lang="ru-RU" sz="2800" dirty="0" err="1"/>
              <a:t>Windows</a:t>
            </a:r>
            <a:r>
              <a:rPr lang="ru-RU" sz="2800" dirty="0"/>
              <a:t>, разрабатываемый компанией Scirra. Вторая версия программы </a:t>
            </a:r>
            <a:r>
              <a:rPr lang="ru-RU" sz="2800" dirty="0" err="1"/>
              <a:t>Construct</a:t>
            </a:r>
            <a:r>
              <a:rPr lang="ru-RU" sz="2800" dirty="0"/>
              <a:t> </a:t>
            </a:r>
            <a:r>
              <a:rPr lang="ru-RU" sz="2800" dirty="0" err="1"/>
              <a:t>Classic</a:t>
            </a:r>
            <a:r>
              <a:rPr lang="ru-RU" sz="2800" dirty="0"/>
              <a:t>, вышедшей в 2007 году.</a:t>
            </a:r>
          </a:p>
        </p:txBody>
      </p:sp>
    </p:spTree>
    <p:extLst>
      <p:ext uri="{BB962C8B-B14F-4D97-AF65-F5344CB8AC3E}">
        <p14:creationId xmlns:p14="http://schemas.microsoft.com/office/powerpoint/2010/main" val="190106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Заключение</a:t>
            </a:r>
            <a:r>
              <a:rPr lang="en-US" sz="2400" b="1" dirty="0" smtClean="0"/>
              <a:t>:</a:t>
            </a:r>
            <a:endParaRPr lang="ru-RU" sz="2400" b="1" dirty="0"/>
          </a:p>
          <a:p>
            <a:r>
              <a:rPr lang="ru-RU" sz="2400" dirty="0"/>
              <a:t>Причиной </a:t>
            </a:r>
            <a:r>
              <a:rPr lang="ru-RU" sz="2400" dirty="0" err="1"/>
              <a:t>дорожно</a:t>
            </a:r>
            <a:r>
              <a:rPr lang="ru-RU" sz="2400" dirty="0"/>
              <a:t> – транспортных происшествий чаще всего являются дети. Приводит к этому незнание элементарных основ правил дорожного движения, безучастное отношение взрослых к поведению детей на проезжей части, отрицательный пример взрослых. Также зачастую дети понимают, что они нарушают ПДД, и тем не менее делают это</a:t>
            </a:r>
            <a:r>
              <a:rPr lang="ru-RU" sz="2400" dirty="0" smtClean="0"/>
              <a:t>.</a:t>
            </a:r>
            <a:r>
              <a:rPr lang="ru-RU" sz="2400" dirty="0"/>
              <a:t>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Для </a:t>
            </a:r>
            <a:r>
              <a:rPr lang="ru-RU" sz="2400" dirty="0"/>
              <a:t>того, чтобы снизить количество дорожно-транспортного травматизма, необходимо не только повысить уровень знаний, но изменить отношение к существующим правилам, выработать устойчивые положительные привычки у детей и взрослых.</a:t>
            </a:r>
          </a:p>
          <a:p>
            <a:r>
              <a:rPr lang="ru-RU" sz="2400" dirty="0"/>
              <a:t> 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650121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powerpointbase.com-832</Template>
  <TotalTime>455</TotalTime>
  <Words>329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Создание  обучающей игры  на тему ПДД  для младших школьников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 оформления презентации</dc:title>
  <dc:creator>Бондаренко Сергей Валериевич</dc:creator>
  <cp:lastModifiedBy>Тимур</cp:lastModifiedBy>
  <cp:revision>41</cp:revision>
  <dcterms:modified xsi:type="dcterms:W3CDTF">2020-03-13T09:29:33Z</dcterms:modified>
</cp:coreProperties>
</file>