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sldIdLst>
    <p:sldId id="256" r:id="rId2"/>
    <p:sldId id="310" r:id="rId3"/>
    <p:sldId id="284" r:id="rId4"/>
    <p:sldId id="285" r:id="rId5"/>
    <p:sldId id="290" r:id="rId6"/>
    <p:sldId id="312" r:id="rId7"/>
    <p:sldId id="299" r:id="rId8"/>
    <p:sldId id="300" r:id="rId9"/>
    <p:sldId id="294" r:id="rId10"/>
    <p:sldId id="306" r:id="rId11"/>
    <p:sldId id="307" r:id="rId12"/>
    <p:sldId id="293" r:id="rId13"/>
    <p:sldId id="295" r:id="rId14"/>
    <p:sldId id="309" r:id="rId15"/>
    <p:sldId id="297" r:id="rId16"/>
    <p:sldId id="288" r:id="rId17"/>
    <p:sldId id="282" r:id="rId18"/>
    <p:sldId id="302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D04A5-3886-4474-953D-AF1238EBA3AC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80674-8FC8-42BC-BFF4-3F1C20A9F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52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18B407-5E82-4C4F-90FC-9F90A5858C85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ru-RU" smtClean="0"/>
              <a:t>учить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E4D42B1C-087F-444B-91DE-5C3C280765FF}" type="datetimeFigureOut">
              <a:rPr lang="ru-RU" smtClean="0"/>
              <a:pPr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58F78A5-261D-4224-9DE0-F9918CAD4C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3.gif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ideo" Target="USB%20DISK:&#1055;&#1088;&#1077;&#1079;&#1077;&#1085;&#1090;&#1072;&#1094;&#1080;&#1103;%20Microsoft%20Office#E0:860216999-1.mo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52.radikal.ru/i137/0811/09/7158a9878ebe.png" TargetMode="External"/><Relationship Id="rId2" Type="http://schemas.openxmlformats.org/officeDocument/2006/relationships/hyperlink" Target="http://www.mouschool12.ucoz.ru/photos/novosti_2010-11/Solnishno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pedsovet.su/load/321-1-0-14568" TargetMode="External"/><Relationship Id="rId4" Type="http://schemas.openxmlformats.org/officeDocument/2006/relationships/hyperlink" Target="http://stat17.privet.ru/lr/0932d9170b0a3f34046e6a4fcac6df4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tags" Target="../tags/tag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643182"/>
            <a:ext cx="8458200" cy="2157418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          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              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Урок русского языка во 2 классе </a:t>
            </a:r>
          </a:p>
          <a:p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642918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     Состав слова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7554" y="4786322"/>
            <a:ext cx="45005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Костылева</a:t>
            </a:r>
            <a:r>
              <a:rPr lang="ru-RU" b="1" dirty="0" smtClean="0">
                <a:solidFill>
                  <a:srgbClr val="C00000"/>
                </a:solidFill>
              </a:rPr>
              <a:t> Татьяна Владимировна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учитель начальных классов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МБОУ </a:t>
            </a:r>
            <a:r>
              <a:rPr lang="ru-RU" b="1" dirty="0" err="1" smtClean="0">
                <a:solidFill>
                  <a:srgbClr val="C00000"/>
                </a:solidFill>
              </a:rPr>
              <a:t>Кутуликская</a:t>
            </a:r>
            <a:r>
              <a:rPr lang="ru-RU" b="1" dirty="0" smtClean="0">
                <a:solidFill>
                  <a:srgbClr val="C00000"/>
                </a:solidFill>
              </a:rPr>
              <a:t> СОШ 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1428736"/>
            <a:ext cx="2136119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Разбор по составу (а)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  <a:r>
              <a:rPr lang="ru-RU" sz="4800" b="1" dirty="0" smtClean="0"/>
              <a:t> за  маз   к   а</a:t>
            </a:r>
          </a:p>
          <a:p>
            <a:r>
              <a:rPr lang="ru-RU" sz="4800" b="1" dirty="0" smtClean="0"/>
              <a:t>            лес   </a:t>
            </a:r>
            <a:r>
              <a:rPr lang="ru-RU" sz="4800" b="1" dirty="0" err="1" smtClean="0"/>
              <a:t>н</a:t>
            </a:r>
            <a:r>
              <a:rPr lang="ru-RU" sz="4800" b="1" dirty="0" smtClean="0"/>
              <a:t>     ой</a:t>
            </a:r>
          </a:p>
          <a:p>
            <a:r>
              <a:rPr lang="ru-RU" sz="4800" b="1" dirty="0" smtClean="0"/>
              <a:t>             охот    ник</a:t>
            </a:r>
          </a:p>
          <a:p>
            <a:r>
              <a:rPr lang="ru-RU" sz="4800" b="1" dirty="0" smtClean="0"/>
              <a:t>            по      </a:t>
            </a:r>
            <a:r>
              <a:rPr lang="ru-RU" sz="4800" b="1" dirty="0" err="1" smtClean="0"/>
              <a:t>езд</a:t>
            </a:r>
            <a:endParaRPr lang="ru-RU" sz="4800" b="1" dirty="0" smtClean="0"/>
          </a:p>
          <a:p>
            <a:r>
              <a:rPr lang="ru-RU" sz="4800" b="1" dirty="0" smtClean="0"/>
              <a:t>            школь    ник </a:t>
            </a:r>
            <a:endParaRPr lang="ru-RU" sz="4800" b="1" dirty="0"/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auto">
          <a:xfrm flipV="1">
            <a:off x="2357422" y="2285992"/>
            <a:ext cx="2786082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 flipV="1">
            <a:off x="2428860" y="3143247"/>
            <a:ext cx="2000264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 flipV="1">
            <a:off x="2643174" y="4071940"/>
            <a:ext cx="2643206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2500298" y="4929198"/>
            <a:ext cx="2571768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2500298" y="5715015"/>
            <a:ext cx="3286148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357422" y="200024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2428860" y="2857496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643174" y="378619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428860" y="450057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500298" y="5429264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72066" y="1928802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357686" y="278605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5357818" y="3714752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5072066" y="457200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5786446" y="5429264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2" name="Line 3"/>
          <p:cNvSpPr>
            <a:spLocks noChangeShapeType="1"/>
          </p:cNvSpPr>
          <p:nvPr/>
        </p:nvSpPr>
        <p:spPr bwMode="auto">
          <a:xfrm flipV="1">
            <a:off x="2285984" y="4357690"/>
            <a:ext cx="1000132" cy="45719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 flipV="1">
            <a:off x="2143108" y="1714486"/>
            <a:ext cx="714380" cy="45719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H="1">
            <a:off x="2857488" y="1785926"/>
            <a:ext cx="45719" cy="285752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5" name="Line 3"/>
          <p:cNvSpPr>
            <a:spLocks noChangeShapeType="1"/>
          </p:cNvSpPr>
          <p:nvPr/>
        </p:nvSpPr>
        <p:spPr bwMode="auto">
          <a:xfrm>
            <a:off x="3311833" y="4357694"/>
            <a:ext cx="45720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6" name="Arc 5"/>
          <p:cNvSpPr>
            <a:spLocks/>
          </p:cNvSpPr>
          <p:nvPr/>
        </p:nvSpPr>
        <p:spPr bwMode="auto">
          <a:xfrm>
            <a:off x="2928926" y="1571612"/>
            <a:ext cx="1428760" cy="1404941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rc 5"/>
          <p:cNvSpPr>
            <a:spLocks/>
          </p:cNvSpPr>
          <p:nvPr/>
        </p:nvSpPr>
        <p:spPr bwMode="auto">
          <a:xfrm>
            <a:off x="2357422" y="3286124"/>
            <a:ext cx="1905000" cy="904875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rc 5"/>
          <p:cNvSpPr>
            <a:spLocks/>
          </p:cNvSpPr>
          <p:nvPr/>
        </p:nvSpPr>
        <p:spPr bwMode="auto">
          <a:xfrm>
            <a:off x="3857620" y="4286256"/>
            <a:ext cx="1476372" cy="357190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rc 5"/>
          <p:cNvSpPr>
            <a:spLocks/>
          </p:cNvSpPr>
          <p:nvPr/>
        </p:nvSpPr>
        <p:spPr bwMode="auto">
          <a:xfrm>
            <a:off x="2428860" y="2571744"/>
            <a:ext cx="1143008" cy="1333503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rc 5"/>
          <p:cNvSpPr>
            <a:spLocks/>
          </p:cNvSpPr>
          <p:nvPr/>
        </p:nvSpPr>
        <p:spPr bwMode="auto">
          <a:xfrm rot="10539001" flipV="1">
            <a:off x="2368511" y="5211816"/>
            <a:ext cx="1822354" cy="657237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6"/>
          <p:cNvSpPr>
            <a:spLocks noChangeShapeType="1"/>
          </p:cNvSpPr>
          <p:nvPr/>
        </p:nvSpPr>
        <p:spPr bwMode="auto">
          <a:xfrm flipV="1">
            <a:off x="4214810" y="1643050"/>
            <a:ext cx="428628" cy="466724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 flipV="1">
            <a:off x="3643306" y="2428868"/>
            <a:ext cx="542924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V="1">
            <a:off x="4214810" y="3357562"/>
            <a:ext cx="6858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 flipV="1">
            <a:off x="4500562" y="5143512"/>
            <a:ext cx="6858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7" name="Line 7"/>
          <p:cNvSpPr>
            <a:spLocks noChangeShapeType="1"/>
          </p:cNvSpPr>
          <p:nvPr/>
        </p:nvSpPr>
        <p:spPr bwMode="auto">
          <a:xfrm>
            <a:off x="4643438" y="1714488"/>
            <a:ext cx="357190" cy="428628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8" name="Line 7"/>
          <p:cNvSpPr>
            <a:spLocks noChangeShapeType="1"/>
          </p:cNvSpPr>
          <p:nvPr/>
        </p:nvSpPr>
        <p:spPr bwMode="auto">
          <a:xfrm>
            <a:off x="4143372" y="2500306"/>
            <a:ext cx="357190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>
            <a:off x="4929190" y="3357562"/>
            <a:ext cx="428628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5143504" y="5072074"/>
            <a:ext cx="6096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5000628" y="1714488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</a:rPr>
              <a:t>а</a:t>
            </a:r>
            <a:endParaRPr lang="ru-RU" sz="4800" b="1" dirty="0">
              <a:latin typeface="Times New Roman" pitchFamily="18" charset="0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4786314" y="2571744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dirty="0" smtClean="0">
                <a:latin typeface="Times New Roman" pitchFamily="18" charset="0"/>
              </a:rPr>
              <a:t>ОЙ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5429256" y="3571876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5786446" y="5286388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7" name="Rectangle 8"/>
          <p:cNvSpPr>
            <a:spLocks noChangeArrowheads="1"/>
          </p:cNvSpPr>
          <p:nvPr/>
        </p:nvSpPr>
        <p:spPr bwMode="auto">
          <a:xfrm>
            <a:off x="5214942" y="4500570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Разбор по составу (б)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           пере   воз  к    а</a:t>
            </a:r>
          </a:p>
          <a:p>
            <a:r>
              <a:rPr lang="ru-RU" sz="4400" b="1" dirty="0" smtClean="0"/>
              <a:t>            при    школь    </a:t>
            </a:r>
            <a:r>
              <a:rPr lang="ru-RU" sz="4400" b="1" dirty="0" err="1" smtClean="0"/>
              <a:t>н</a:t>
            </a:r>
            <a:r>
              <a:rPr lang="ru-RU" sz="4400" b="1" dirty="0" smtClean="0"/>
              <a:t>    </a:t>
            </a:r>
            <a:r>
              <a:rPr lang="ru-RU" sz="4400" b="1" dirty="0" err="1" smtClean="0"/>
              <a:t>ый</a:t>
            </a:r>
            <a:endParaRPr lang="ru-RU" sz="4400" b="1" dirty="0" smtClean="0"/>
          </a:p>
          <a:p>
            <a:r>
              <a:rPr lang="ru-RU" sz="4400" b="1" dirty="0" smtClean="0"/>
              <a:t>            до     беж  а   л    а</a:t>
            </a:r>
          </a:p>
          <a:p>
            <a:r>
              <a:rPr lang="ru-RU" sz="4400" b="1" dirty="0" smtClean="0"/>
              <a:t>            </a:t>
            </a:r>
            <a:r>
              <a:rPr lang="ru-RU" sz="4400" b="1" dirty="0" err="1" smtClean="0"/>
              <a:t>аптеч</a:t>
            </a:r>
            <a:r>
              <a:rPr lang="ru-RU" sz="4400" b="1" dirty="0" smtClean="0"/>
              <a:t>   к   а</a:t>
            </a:r>
          </a:p>
          <a:p>
            <a:r>
              <a:rPr lang="ru-RU" sz="4400" b="1" dirty="0" smtClean="0"/>
              <a:t>            </a:t>
            </a:r>
            <a:r>
              <a:rPr lang="ru-RU" sz="4400" b="1" dirty="0" err="1" smtClean="0"/>
              <a:t>медвед</a:t>
            </a:r>
            <a:r>
              <a:rPr lang="ru-RU" sz="4400" b="1" dirty="0" smtClean="0"/>
              <a:t>   </a:t>
            </a:r>
            <a:r>
              <a:rPr lang="ru-RU" sz="4400" b="1" dirty="0" err="1" smtClean="0"/>
              <a:t>иц</a:t>
            </a:r>
            <a:r>
              <a:rPr lang="ru-RU" sz="4400" b="1" dirty="0" smtClean="0"/>
              <a:t>   а  </a:t>
            </a:r>
          </a:p>
          <a:p>
            <a:endParaRPr lang="ru-RU" sz="4400" b="1" dirty="0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071670" y="1785926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2000232" y="2643182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928794" y="3429000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 flipV="1">
            <a:off x="3454710" y="1928802"/>
            <a:ext cx="45719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 flipV="1">
            <a:off x="3403273" y="2643182"/>
            <a:ext cx="45719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 flipV="1">
            <a:off x="3214678" y="3500438"/>
            <a:ext cx="45719" cy="500066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214546" y="2285990"/>
            <a:ext cx="3071834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V="1">
            <a:off x="2143108" y="3071809"/>
            <a:ext cx="4329106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2071670" y="3929066"/>
            <a:ext cx="3900478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143108" y="4714884"/>
            <a:ext cx="2471718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2143108" y="5500701"/>
            <a:ext cx="3400412" cy="45719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214546" y="200024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5286380" y="200024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2143108" y="278605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6429388" y="271462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2214546" y="350043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6000760" y="3500438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2214546" y="4429132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4500562" y="4357694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2214546" y="521495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>
            <a:off x="5429256" y="5143512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5" name="Arc 5"/>
          <p:cNvSpPr>
            <a:spLocks/>
          </p:cNvSpPr>
          <p:nvPr/>
        </p:nvSpPr>
        <p:spPr bwMode="auto">
          <a:xfrm>
            <a:off x="2500298" y="3929066"/>
            <a:ext cx="1285884" cy="771523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rc 5"/>
          <p:cNvSpPr>
            <a:spLocks/>
          </p:cNvSpPr>
          <p:nvPr/>
        </p:nvSpPr>
        <p:spPr bwMode="auto">
          <a:xfrm>
            <a:off x="3786182" y="2357430"/>
            <a:ext cx="1557334" cy="1485903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rc 5"/>
          <p:cNvSpPr>
            <a:spLocks/>
          </p:cNvSpPr>
          <p:nvPr/>
        </p:nvSpPr>
        <p:spPr bwMode="auto">
          <a:xfrm>
            <a:off x="3581392" y="3143248"/>
            <a:ext cx="1133484" cy="1557341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rc 5"/>
          <p:cNvSpPr>
            <a:spLocks/>
          </p:cNvSpPr>
          <p:nvPr/>
        </p:nvSpPr>
        <p:spPr bwMode="auto">
          <a:xfrm rot="321022">
            <a:off x="2374836" y="4726786"/>
            <a:ext cx="1801891" cy="545764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rc 5"/>
          <p:cNvSpPr>
            <a:spLocks/>
          </p:cNvSpPr>
          <p:nvPr/>
        </p:nvSpPr>
        <p:spPr bwMode="auto">
          <a:xfrm>
            <a:off x="3714744" y="1643050"/>
            <a:ext cx="1071570" cy="1557341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 flipV="1">
            <a:off x="4714876" y="1643050"/>
            <a:ext cx="428628" cy="466724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 flipV="1">
            <a:off x="5572132" y="2428868"/>
            <a:ext cx="542924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2" name="Line 6"/>
          <p:cNvSpPr>
            <a:spLocks noChangeShapeType="1"/>
          </p:cNvSpPr>
          <p:nvPr/>
        </p:nvSpPr>
        <p:spPr bwMode="auto">
          <a:xfrm flipV="1">
            <a:off x="4786314" y="3214686"/>
            <a:ext cx="471486" cy="428628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3" name="Line 6"/>
          <p:cNvSpPr>
            <a:spLocks noChangeShapeType="1"/>
          </p:cNvSpPr>
          <p:nvPr/>
        </p:nvSpPr>
        <p:spPr bwMode="auto">
          <a:xfrm flipV="1">
            <a:off x="5500694" y="3286124"/>
            <a:ext cx="357190" cy="35719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 flipV="1">
            <a:off x="4000496" y="4000504"/>
            <a:ext cx="471486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 flipV="1">
            <a:off x="4286248" y="4786322"/>
            <a:ext cx="6858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>
            <a:off x="5000628" y="1643050"/>
            <a:ext cx="357190" cy="500066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7" name="Line 7"/>
          <p:cNvSpPr>
            <a:spLocks noChangeShapeType="1"/>
          </p:cNvSpPr>
          <p:nvPr/>
        </p:nvSpPr>
        <p:spPr bwMode="auto">
          <a:xfrm>
            <a:off x="6072198" y="2428868"/>
            <a:ext cx="357190" cy="428628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8" name="Line 7"/>
          <p:cNvSpPr>
            <a:spLocks noChangeShapeType="1"/>
          </p:cNvSpPr>
          <p:nvPr/>
        </p:nvSpPr>
        <p:spPr bwMode="auto">
          <a:xfrm>
            <a:off x="5143504" y="3214686"/>
            <a:ext cx="285752" cy="35719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>
            <a:off x="5786446" y="3286124"/>
            <a:ext cx="285752" cy="35719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4429124" y="4071942"/>
            <a:ext cx="285752" cy="35719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1" name="Line 7"/>
          <p:cNvSpPr>
            <a:spLocks noChangeShapeType="1"/>
          </p:cNvSpPr>
          <p:nvPr/>
        </p:nvSpPr>
        <p:spPr bwMode="auto">
          <a:xfrm>
            <a:off x="4929190" y="4857760"/>
            <a:ext cx="6096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5500694" y="1785926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</a:rPr>
              <a:t>а</a:t>
            </a:r>
            <a:endParaRPr lang="ru-RU" sz="4800" b="1" dirty="0">
              <a:latin typeface="Times New Roman" pitchFamily="18" charset="0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6572264" y="2571744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err="1" smtClean="0">
                <a:latin typeface="Times New Roman" pitchFamily="18" charset="0"/>
              </a:rPr>
              <a:t>ый</a:t>
            </a:r>
            <a:endParaRPr lang="ru-RU" sz="4800" b="1" dirty="0">
              <a:latin typeface="Times New Roman" pitchFamily="18" charset="0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5715008" y="5000636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</a:rPr>
              <a:t>а</a:t>
            </a:r>
            <a:endParaRPr lang="ru-RU" sz="4800" b="1" dirty="0">
              <a:latin typeface="Times New Roman" pitchFamily="18" charset="0"/>
            </a:endParaRP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4714876" y="4286256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</a:rPr>
              <a:t>а</a:t>
            </a:r>
            <a:endParaRPr lang="ru-RU" sz="4800" b="1" dirty="0">
              <a:latin typeface="Times New Roman" pitchFamily="18" charset="0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6143636" y="3429000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4800" b="1" dirty="0" smtClean="0">
                <a:latin typeface="Times New Roman" pitchFamily="18" charset="0"/>
              </a:rPr>
              <a:t>а</a:t>
            </a:r>
            <a:endParaRPr lang="ru-RU" sz="4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РТ у.52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7700" y="1978025"/>
            <a:ext cx="78867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/>
              <a:t>посидеть -сидеть</a:t>
            </a:r>
          </a:p>
          <a:p>
            <a:r>
              <a:rPr lang="ru-RU" sz="4000" dirty="0" smtClean="0"/>
              <a:t>посмотреть – смотреть</a:t>
            </a:r>
          </a:p>
          <a:p>
            <a:r>
              <a:rPr lang="ru-RU" sz="4000" dirty="0" smtClean="0"/>
              <a:t>порисовать- рисовать</a:t>
            </a:r>
          </a:p>
          <a:p>
            <a:r>
              <a:rPr lang="ru-RU" sz="4000" dirty="0" smtClean="0"/>
              <a:t>собрать- брать</a:t>
            </a:r>
          </a:p>
          <a:p>
            <a:r>
              <a:rPr lang="ru-RU" sz="4000" dirty="0" smtClean="0"/>
              <a:t>переделать- делать</a:t>
            </a:r>
          </a:p>
          <a:p>
            <a:r>
              <a:rPr lang="ru-RU" sz="4000" dirty="0" smtClean="0"/>
              <a:t>Кучу – </a:t>
            </a:r>
            <a:r>
              <a:rPr lang="ru-RU" sz="4000" dirty="0" err="1" smtClean="0"/>
              <a:t>чу-щу</a:t>
            </a:r>
            <a:endParaRPr lang="ru-RU" sz="4000" dirty="0" smtClean="0"/>
          </a:p>
          <a:p>
            <a:r>
              <a:rPr lang="ru-RU" sz="4000" dirty="0" smtClean="0"/>
              <a:t>Переделать  дел</a:t>
            </a:r>
          </a:p>
          <a:p>
            <a:endParaRPr lang="ru-RU" sz="4400" dirty="0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928662" y="2000240"/>
            <a:ext cx="571504" cy="7143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928662" y="2643182"/>
            <a:ext cx="728658" cy="7143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928662" y="3286124"/>
            <a:ext cx="785818" cy="71436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928662" y="3857628"/>
            <a:ext cx="571504" cy="45719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714348" y="4500570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9" name="Arc 5"/>
          <p:cNvSpPr>
            <a:spLocks/>
          </p:cNvSpPr>
          <p:nvPr/>
        </p:nvSpPr>
        <p:spPr bwMode="auto">
          <a:xfrm>
            <a:off x="2143108" y="5643578"/>
            <a:ext cx="761992" cy="690561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rc 5"/>
          <p:cNvSpPr>
            <a:spLocks/>
          </p:cNvSpPr>
          <p:nvPr/>
        </p:nvSpPr>
        <p:spPr bwMode="auto">
          <a:xfrm rot="11075403" flipV="1">
            <a:off x="3576342" y="5639131"/>
            <a:ext cx="860224" cy="503400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571604" y="2714620"/>
            <a:ext cx="45719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500166" y="2143116"/>
            <a:ext cx="71438" cy="35719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 flipH="1">
            <a:off x="1500166" y="3857628"/>
            <a:ext cx="71438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2000232" y="4500570"/>
            <a:ext cx="71438" cy="428628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 flipH="1">
            <a:off x="1597322" y="3429000"/>
            <a:ext cx="45719" cy="35719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95289" y="346075"/>
            <a:ext cx="81391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3600" b="1" smtClean="0">
                <a:solidFill>
                  <a:srgbClr val="0D22E7"/>
                </a:solidFill>
                <a:latin typeface="Times New Roman" pitchFamily="18" charset="0"/>
              </a:rPr>
              <a:t>Образуй </a:t>
            </a:r>
            <a:r>
              <a:rPr lang="ru-RU" sz="3600" b="1">
                <a:solidFill>
                  <a:srgbClr val="0D22E7"/>
                </a:solidFill>
                <a:latin typeface="Times New Roman" pitchFamily="18" charset="0"/>
              </a:rPr>
              <a:t>однокоренные слова, прибавляя к ним приставки.</a:t>
            </a:r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733800" y="3048000"/>
            <a:ext cx="1295400" cy="11430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>
                <a:latin typeface="Times New Roman" pitchFamily="18" charset="0"/>
              </a:rPr>
              <a:t>учить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5029200" y="35814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H="1" flipV="1">
            <a:off x="2286000" y="3429000"/>
            <a:ext cx="14478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4343400" y="2057400"/>
            <a:ext cx="152400" cy="990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H="1">
            <a:off x="4267200" y="4191000"/>
            <a:ext cx="76200" cy="838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V="1">
            <a:off x="4800600" y="2514600"/>
            <a:ext cx="9144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H="1">
            <a:off x="3048000" y="40386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 flipH="1" flipV="1">
            <a:off x="3352800" y="2362200"/>
            <a:ext cx="533400" cy="838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4876800" y="40386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 flipH="1" flipV="1">
            <a:off x="3200400" y="3048000"/>
            <a:ext cx="609600" cy="381000"/>
          </a:xfrm>
          <a:prstGeom prst="line">
            <a:avLst/>
          </a:prstGeom>
          <a:noFill/>
          <a:ln w="9525">
            <a:solidFill>
              <a:schemeClr val="tx2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 flipH="1" flipV="1">
            <a:off x="4038600" y="2590800"/>
            <a:ext cx="762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4953000" y="32766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4953000" y="3886200"/>
            <a:ext cx="762000" cy="76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3886200" y="4191000"/>
            <a:ext cx="2286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3124200" y="38100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4648200" y="4114800"/>
            <a:ext cx="152400" cy="609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 flipV="1">
            <a:off x="4572000" y="25146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2651126" y="2555876"/>
            <a:ext cx="5918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вы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2955925" y="1793876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об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3717925" y="2098676"/>
            <a:ext cx="494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до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4327525" y="1641476"/>
            <a:ext cx="7120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при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4708525" y="2022476"/>
            <a:ext cx="8066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пере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5775326" y="2174876"/>
            <a:ext cx="688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про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5394325" y="3013076"/>
            <a:ext cx="4860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из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6232526" y="3394076"/>
            <a:ext cx="516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по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622926" y="3927476"/>
            <a:ext cx="516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на</a:t>
            </a: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1812926" y="3013076"/>
            <a:ext cx="4851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от</a:t>
            </a: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2651125" y="3698876"/>
            <a:ext cx="6631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под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2727325" y="4537076"/>
            <a:ext cx="6335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раз</a:t>
            </a:r>
          </a:p>
        </p:txBody>
      </p:sp>
      <p:pic>
        <p:nvPicPr>
          <p:cNvPr id="15392" name="Picture 32" descr="j04263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1" y="4292600"/>
            <a:ext cx="17684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33" descr="j030347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4652963"/>
            <a:ext cx="2178050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 smtClean="0"/>
              <a:t>Грамоте учиться всегда пригодится.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CB52F-9C8D-42B5-BE39-8D116EF158C5}" type="slidenum">
              <a:rPr lang="en-US"/>
              <a:pPr/>
              <a:t>15</a:t>
            </a:fld>
            <a:endParaRPr lang="en-US"/>
          </a:p>
        </p:txBody>
      </p:sp>
      <p:pic>
        <p:nvPicPr>
          <p:cNvPr id="35841" name="860216999-1.mov" descr="Презентация Microsoft Office PowerPoint (2).ppt_media/860216999-1.mov">
            <a:hlinkClick r:id="" action="ppaction://media"/>
          </p:cNvPr>
          <p:cNvPicPr>
            <a:picLocks noRot="1" noChangeAspect="1" noChangeArrowheads="1"/>
          </p:cNvPicPr>
          <p:nvPr>
            <a:quickTime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95701" y="4191000"/>
            <a:ext cx="1782763" cy="1917700"/>
          </a:xfrm>
          <a:prstGeom prst="rect">
            <a:avLst/>
          </a:prstGeom>
          <a:noFill/>
        </p:spPr>
      </p:pic>
      <p:sp>
        <p:nvSpPr>
          <p:cNvPr id="35842" name="Freeform 2"/>
          <p:cNvSpPr>
            <a:spLocks/>
          </p:cNvSpPr>
          <p:nvPr/>
        </p:nvSpPr>
        <p:spPr bwMode="auto">
          <a:xfrm>
            <a:off x="-9525" y="-6350"/>
            <a:ext cx="9163050" cy="1039813"/>
          </a:xfrm>
          <a:custGeom>
            <a:avLst/>
            <a:gdLst/>
            <a:ahLst/>
            <a:cxnLst>
              <a:cxn ang="0">
                <a:pos x="22" y="66"/>
              </a:cxn>
              <a:cxn ang="0">
                <a:pos x="9513" y="0"/>
              </a:cxn>
              <a:cxn ang="0">
                <a:pos x="16368" y="12084"/>
              </a:cxn>
              <a:cxn ang="0">
                <a:pos x="21578" y="1811"/>
              </a:cxn>
              <a:cxn ang="0">
                <a:pos x="21600" y="7013"/>
              </a:cxn>
              <a:cxn ang="0">
                <a:pos x="16099" y="14455"/>
              </a:cxn>
              <a:cxn ang="0">
                <a:pos x="5568" y="6618"/>
              </a:cxn>
              <a:cxn ang="0">
                <a:pos x="0" y="21600"/>
              </a:cxn>
              <a:cxn ang="0">
                <a:pos x="22" y="66"/>
              </a:cxn>
              <a:cxn ang="0">
                <a:pos x="22" y="66"/>
              </a:cxn>
            </a:cxnLst>
            <a:rect l="0" t="0" r="r" b="b"/>
            <a:pathLst>
              <a:path w="21600" h="21600">
                <a:moveTo>
                  <a:pt x="22" y="66"/>
                </a:moveTo>
                <a:lnTo>
                  <a:pt x="9513" y="0"/>
                </a:lnTo>
                <a:cubicBezTo>
                  <a:pt x="10276" y="3326"/>
                  <a:pt x="14325" y="12084"/>
                  <a:pt x="16368" y="12084"/>
                </a:cubicBezTo>
                <a:cubicBezTo>
                  <a:pt x="18412" y="12084"/>
                  <a:pt x="20679" y="5005"/>
                  <a:pt x="21578" y="1811"/>
                </a:cubicBezTo>
                <a:lnTo>
                  <a:pt x="21600" y="7013"/>
                </a:lnTo>
                <a:cubicBezTo>
                  <a:pt x="21218" y="8462"/>
                  <a:pt x="18771" y="14521"/>
                  <a:pt x="16099" y="14455"/>
                </a:cubicBezTo>
                <a:cubicBezTo>
                  <a:pt x="13427" y="14389"/>
                  <a:pt x="8252" y="5433"/>
                  <a:pt x="5568" y="6618"/>
                </a:cubicBezTo>
                <a:cubicBezTo>
                  <a:pt x="2807" y="6882"/>
                  <a:pt x="1010" y="15871"/>
                  <a:pt x="0" y="21600"/>
                </a:cubicBezTo>
                <a:lnTo>
                  <a:pt x="22" y="66"/>
                </a:lnTo>
                <a:close/>
                <a:moveTo>
                  <a:pt x="22" y="66"/>
                </a:moveTo>
              </a:path>
            </a:pathLst>
          </a:custGeom>
          <a:gradFill rotWithShape="0">
            <a:gsLst>
              <a:gs pos="0">
                <a:srgbClr val="00729E">
                  <a:alpha val="45000"/>
                </a:srgbClr>
              </a:gs>
              <a:gs pos="100000">
                <a:srgbClr val="00C5CE">
                  <a:alpha val="54999"/>
                </a:srgbClr>
              </a:gs>
            </a:gsLst>
            <a:lin ang="5400000" scaled="1"/>
          </a:gradFill>
          <a:ln w="9525" cap="flat">
            <a:noFill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5843" name="Freeform 3"/>
          <p:cNvSpPr>
            <a:spLocks/>
          </p:cNvSpPr>
          <p:nvPr/>
        </p:nvSpPr>
        <p:spPr bwMode="auto">
          <a:xfrm>
            <a:off x="4381500" y="-6350"/>
            <a:ext cx="4762500" cy="6048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10" y="20475"/>
              </a:cxn>
              <a:cxn ang="0">
                <a:pos x="21600" y="6752"/>
              </a:cxn>
              <a:cxn ang="0">
                <a:pos x="21600" y="218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1600" h="20552">
                <a:moveTo>
                  <a:pt x="0" y="0"/>
                </a:moveTo>
                <a:cubicBezTo>
                  <a:pt x="1253" y="3703"/>
                  <a:pt x="8410" y="19349"/>
                  <a:pt x="12010" y="20475"/>
                </a:cubicBezTo>
                <a:cubicBezTo>
                  <a:pt x="15610" y="21600"/>
                  <a:pt x="20002" y="10128"/>
                  <a:pt x="21600" y="6752"/>
                </a:cubicBezTo>
                <a:lnTo>
                  <a:pt x="21600" y="218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gradFill rotWithShape="0">
            <a:gsLst>
              <a:gs pos="0">
                <a:srgbClr val="009FA6">
                  <a:alpha val="29999"/>
                </a:srgbClr>
              </a:gs>
              <a:gs pos="100000">
                <a:srgbClr val="0089BE">
                  <a:alpha val="45000"/>
                </a:srgbClr>
              </a:gs>
            </a:gsLst>
            <a:lin ang="5400000" scaled="1"/>
          </a:gradFill>
          <a:ln w="9525" cap="flat">
            <a:noFill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28575" y="-15875"/>
            <a:ext cx="9196388" cy="1098550"/>
            <a:chOff x="0" y="0"/>
            <a:chExt cx="5793" cy="693"/>
          </a:xfrm>
        </p:grpSpPr>
        <p:sp>
          <p:nvSpPr>
            <p:cNvPr id="35845" name="Freeform 5"/>
            <p:cNvSpPr>
              <a:spLocks/>
            </p:cNvSpPr>
            <p:nvPr/>
          </p:nvSpPr>
          <p:spPr bwMode="auto">
            <a:xfrm rot="-180000">
              <a:off x="6" y="150"/>
              <a:ext cx="5772" cy="392"/>
            </a:xfrm>
            <a:custGeom>
              <a:avLst/>
              <a:gdLst/>
              <a:ahLst/>
              <a:cxnLst>
                <a:cxn ang="0">
                  <a:pos x="0" y="19778"/>
                </a:cxn>
                <a:cxn ang="0">
                  <a:pos x="6017" y="5774"/>
                </a:cxn>
                <a:cxn ang="0">
                  <a:pos x="15380" y="20638"/>
                </a:cxn>
                <a:cxn ang="0">
                  <a:pos x="21600" y="0"/>
                </a:cxn>
              </a:cxnLst>
              <a:rect l="0" t="0" r="r" b="b"/>
              <a:pathLst>
                <a:path w="21600" h="20680">
                  <a:moveTo>
                    <a:pt x="0" y="19778"/>
                  </a:moveTo>
                  <a:cubicBezTo>
                    <a:pt x="1055" y="15110"/>
                    <a:pt x="3454" y="5630"/>
                    <a:pt x="6017" y="5774"/>
                  </a:cubicBezTo>
                  <a:cubicBezTo>
                    <a:pt x="8581" y="5917"/>
                    <a:pt x="12783" y="21600"/>
                    <a:pt x="15380" y="20638"/>
                  </a:cubicBezTo>
                  <a:cubicBezTo>
                    <a:pt x="17978" y="19675"/>
                    <a:pt x="20305" y="4300"/>
                    <a:pt x="21600" y="0"/>
                  </a:cubicBezTo>
                </a:path>
              </a:pathLst>
            </a:custGeom>
            <a:noFill/>
            <a:ln w="10795" cap="flat">
              <a:solidFill>
                <a:srgbClr val="04A0BE">
                  <a:alpha val="78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35846" name="Freeform 6"/>
            <p:cNvSpPr>
              <a:spLocks/>
            </p:cNvSpPr>
            <p:nvPr/>
          </p:nvSpPr>
          <p:spPr bwMode="auto">
            <a:xfrm rot="-180000">
              <a:off x="9" y="197"/>
              <a:ext cx="5780" cy="319"/>
            </a:xfrm>
            <a:custGeom>
              <a:avLst/>
              <a:gdLst/>
              <a:ahLst/>
              <a:cxnLst>
                <a:cxn ang="0">
                  <a:pos x="0" y="18514"/>
                </a:cxn>
                <a:cxn ang="0">
                  <a:pos x="6136" y="5767"/>
                </a:cxn>
                <a:cxn ang="0">
                  <a:pos x="15441" y="20639"/>
                </a:cxn>
                <a:cxn ang="0">
                  <a:pos x="21600" y="0"/>
                </a:cxn>
              </a:cxnLst>
              <a:rect l="0" t="0" r="r" b="b"/>
              <a:pathLst>
                <a:path w="21600" h="20682">
                  <a:moveTo>
                    <a:pt x="0" y="18514"/>
                  </a:moveTo>
                  <a:cubicBezTo>
                    <a:pt x="1023" y="16364"/>
                    <a:pt x="3563" y="5413"/>
                    <a:pt x="6136" y="5767"/>
                  </a:cubicBezTo>
                  <a:cubicBezTo>
                    <a:pt x="8710" y="6121"/>
                    <a:pt x="12864" y="21600"/>
                    <a:pt x="15441" y="20639"/>
                  </a:cubicBezTo>
                  <a:cubicBezTo>
                    <a:pt x="18019" y="19678"/>
                    <a:pt x="20319" y="4300"/>
                    <a:pt x="21600" y="0"/>
                  </a:cubicBezTo>
                </a:path>
              </a:pathLst>
            </a:custGeom>
            <a:noFill/>
            <a:ln w="9525" cap="flat">
              <a:solidFill>
                <a:srgbClr val="08B6BA">
                  <a:alpha val="78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</p:grpSp>
      <p:sp>
        <p:nvSpPr>
          <p:cNvPr id="35847" name="Rectangle 7"/>
          <p:cNvSpPr>
            <a:spLocks/>
          </p:cNvSpPr>
          <p:nvPr/>
        </p:nvSpPr>
        <p:spPr bwMode="auto">
          <a:xfrm>
            <a:off x="482601" y="1739900"/>
            <a:ext cx="8623300" cy="2768600"/>
          </a:xfrm>
          <a:prstGeom prst="rect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Корень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мой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находится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в </a:t>
            </a:r>
            <a:r>
              <a:rPr lang="en-US" sz="3000" b="1" dirty="0" err="1">
                <a:solidFill>
                  <a:srgbClr val="003DCC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цене</a:t>
            </a:r>
            <a:r>
              <a:rPr lang="en-US" sz="3000" b="1" dirty="0">
                <a:solidFill>
                  <a:srgbClr val="003DCC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</a:t>
            </a:r>
          </a:p>
          <a:p>
            <a:pPr algn="l"/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В </a:t>
            </a:r>
            <a:r>
              <a:rPr lang="en-US" sz="3000" b="1" dirty="0" err="1">
                <a:solidFill>
                  <a:srgbClr val="FE7038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очерке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найди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приставку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мне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</a:t>
            </a:r>
          </a:p>
          <a:p>
            <a:pPr algn="l"/>
            <a:r>
              <a:rPr lang="en-US" sz="3000" b="1" dirty="0" err="1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Суффикс</a:t>
            </a:r>
            <a:r>
              <a:rPr lang="en-US" sz="3000" b="1" dirty="0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мой</a:t>
            </a:r>
            <a:r>
              <a:rPr lang="en-US" sz="3000" b="1" dirty="0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 в </a:t>
            </a:r>
            <a:r>
              <a:rPr lang="en-US" sz="3000" b="1" dirty="0" err="1" smtClean="0">
                <a:solidFill>
                  <a:srgbClr val="66008D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тетрадке</a:t>
            </a:r>
            <a:r>
              <a:rPr lang="en-US" sz="3000" b="1" dirty="0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все</a:t>
            </a:r>
            <a:r>
              <a:rPr lang="en-US" sz="3000" b="1" dirty="0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встречали</a:t>
            </a:r>
            <a:r>
              <a:rPr lang="en-US" sz="3000" b="1" dirty="0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</a:t>
            </a:r>
          </a:p>
          <a:p>
            <a:pPr algn="l"/>
            <a:r>
              <a:rPr lang="en-US" sz="3000" b="1" dirty="0" err="1" smtClean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Ну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 а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окончание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в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слове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- </a:t>
            </a:r>
            <a:r>
              <a:rPr lang="en-US" sz="3000" b="1" dirty="0" err="1">
                <a:solidFill>
                  <a:srgbClr val="558E28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карта</a:t>
            </a:r>
            <a:r>
              <a:rPr lang="en-US" sz="3000" b="1" dirty="0">
                <a:solidFill>
                  <a:srgbClr val="001445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.</a:t>
            </a:r>
          </a:p>
          <a:p>
            <a:pPr algn="l"/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Вся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же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в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дневнике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я и в </a:t>
            </a:r>
            <a:r>
              <a:rPr lang="en-US" sz="3000" b="1" dirty="0" err="1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журнале</a:t>
            </a:r>
            <a:r>
              <a:rPr lang="en-US" sz="3000" b="1" dirty="0">
                <a:solidFill>
                  <a:schemeClr val="tx1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.</a:t>
            </a:r>
          </a:p>
          <a:p>
            <a:pPr algn="l"/>
            <a:endParaRPr lang="en-US" sz="3000" b="1" dirty="0">
              <a:solidFill>
                <a:schemeClr val="tx1"/>
              </a:solidFill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  <p:sp>
        <p:nvSpPr>
          <p:cNvPr id="35848" name="Rectangle 8"/>
          <p:cNvSpPr>
            <a:spLocks/>
          </p:cNvSpPr>
          <p:nvPr/>
        </p:nvSpPr>
        <p:spPr bwMode="auto">
          <a:xfrm>
            <a:off x="3643306" y="428604"/>
            <a:ext cx="3906519" cy="1107996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7200" b="1" smtClean="0">
                <a:solidFill>
                  <a:srgbClr val="A408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ОЦЕНКА</a:t>
            </a:r>
            <a:endParaRPr lang="en-US" sz="7200" b="1" dirty="0">
              <a:solidFill>
                <a:srgbClr val="A40800"/>
              </a:solidFill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  <p:sp>
        <p:nvSpPr>
          <p:cNvPr id="35849" name="Rectangle 9"/>
          <p:cNvSpPr>
            <a:spLocks/>
          </p:cNvSpPr>
          <p:nvPr/>
        </p:nvSpPr>
        <p:spPr bwMode="auto">
          <a:xfrm rot="5351916">
            <a:off x="5480613" y="1384970"/>
            <a:ext cx="138864" cy="95410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square" lIns="0" tIns="0" rIns="0" bIns="0">
            <a:spAutoFit/>
          </a:bodyPr>
          <a:lstStyle/>
          <a:p>
            <a:pPr algn="l"/>
            <a:r>
              <a:rPr lang="en-US" sz="6200" dirty="0">
                <a:solidFill>
                  <a:srgbClr val="A8184B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(</a:t>
            </a:r>
          </a:p>
        </p:txBody>
      </p:sp>
      <p:sp>
        <p:nvSpPr>
          <p:cNvPr id="35850" name="Freeform 10"/>
          <p:cNvSpPr>
            <a:spLocks/>
          </p:cNvSpPr>
          <p:nvPr/>
        </p:nvSpPr>
        <p:spPr bwMode="auto">
          <a:xfrm>
            <a:off x="876300" y="2311400"/>
            <a:ext cx="228600" cy="127000"/>
          </a:xfrm>
          <a:custGeom>
            <a:avLst/>
            <a:gdLst/>
            <a:ahLst/>
            <a:cxnLst>
              <a:cxn ang="0">
                <a:pos x="21600" y="0"/>
              </a:cxn>
              <a:cxn ang="0">
                <a:pos x="1200" y="0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1200" y="0"/>
                </a:lnTo>
                <a:cubicBezTo>
                  <a:pt x="1200" y="0"/>
                  <a:pt x="0" y="8640"/>
                  <a:pt x="0" y="21600"/>
                </a:cubicBezTo>
              </a:path>
            </a:pathLst>
          </a:custGeom>
          <a:noFill/>
          <a:ln w="50800" cap="flat">
            <a:solidFill>
              <a:srgbClr val="A408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5851" name="Rectangle 11"/>
          <p:cNvSpPr>
            <a:spLocks/>
          </p:cNvSpPr>
          <p:nvPr/>
        </p:nvSpPr>
        <p:spPr bwMode="auto">
          <a:xfrm>
            <a:off x="4929190" y="2527300"/>
            <a:ext cx="658810" cy="558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3200" b="1" dirty="0" smtClean="0">
                <a:solidFill>
                  <a:srgbClr val="A408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^</a:t>
            </a:r>
            <a:endParaRPr lang="en-US" sz="3200" b="1" dirty="0">
              <a:solidFill>
                <a:srgbClr val="A40800"/>
              </a:solidFill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  <p:sp>
        <p:nvSpPr>
          <p:cNvPr id="35852" name="Rectangle 12"/>
          <p:cNvSpPr>
            <a:spLocks/>
          </p:cNvSpPr>
          <p:nvPr/>
        </p:nvSpPr>
        <p:spPr bwMode="auto">
          <a:xfrm>
            <a:off x="6143636" y="3214686"/>
            <a:ext cx="330200" cy="431800"/>
          </a:xfrm>
          <a:prstGeom prst="rect">
            <a:avLst/>
          </a:prstGeom>
          <a:noFill/>
          <a:ln w="50800" cap="flat">
            <a:solidFill>
              <a:srgbClr val="A408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4520064" presetClass="entr" presetSubtype="10601689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build="p" autoUpdateAnimBg="0"/>
      <p:bldP spid="35849" grpId="0" autoUpdateAnimBg="0"/>
      <p:bldP spid="35850" grpId="0" animBg="1"/>
      <p:bldP spid="35851" grpId="0" autoUpdateAnimBg="0"/>
      <p:bldP spid="358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10-9 б – 100-90%  высокий уровень</a:t>
            </a:r>
          </a:p>
          <a:p>
            <a:r>
              <a:rPr lang="ru-RU" sz="3600" b="1" dirty="0" smtClean="0"/>
              <a:t>8 б – 80% - повышенный</a:t>
            </a:r>
          </a:p>
          <a:p>
            <a:r>
              <a:rPr lang="ru-RU" sz="3600" b="1" dirty="0" smtClean="0"/>
              <a:t>7 б – 70% - базовый уровень</a:t>
            </a:r>
          </a:p>
          <a:p>
            <a:r>
              <a:rPr lang="ru-RU" sz="3600" b="1" dirty="0" smtClean="0"/>
              <a:t>6 б -60% -пониженный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b="1" u="sng" dirty="0" smtClean="0">
                <a:solidFill>
                  <a:srgbClr val="FF0000"/>
                </a:solidFill>
              </a:rPr>
              <a:t>Сегодня на уроке: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 узнал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Я понял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Мне понравилось 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Было трудно… 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Для меня было открытием, что…</a:t>
            </a:r>
            <a:b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Могу порадоваться успехам …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7620000" cy="2743200"/>
          </a:xfrm>
        </p:spPr>
        <p:txBody>
          <a:bodyPr/>
          <a:lstStyle/>
          <a:p>
            <a:pPr eaLnBrk="1" hangingPunct="1"/>
            <a:r>
              <a:rPr lang="ru-RU" b="0" i="1" dirty="0" smtClean="0">
                <a:solidFill>
                  <a:srgbClr val="D5421F"/>
                </a:solidFill>
              </a:rPr>
              <a:t>Спасибо за </a:t>
            </a:r>
            <a:r>
              <a:rPr lang="ru-RU" i="1" dirty="0" smtClean="0">
                <a:solidFill>
                  <a:srgbClr val="D5421F"/>
                </a:solidFill>
              </a:rPr>
              <a:t>урок</a:t>
            </a:r>
            <a:r>
              <a:rPr lang="ru-RU" b="0" i="1" dirty="0" smtClean="0">
                <a:solidFill>
                  <a:srgbClr val="D5421F"/>
                </a:solidFill>
              </a:rPr>
              <a:t>!</a:t>
            </a:r>
            <a:br>
              <a:rPr lang="ru-RU" b="0" i="1" dirty="0" smtClean="0">
                <a:solidFill>
                  <a:srgbClr val="D5421F"/>
                </a:solidFill>
              </a:rPr>
            </a:br>
            <a:r>
              <a:rPr lang="ru-RU" b="0" i="1" dirty="0" smtClean="0">
                <a:solidFill>
                  <a:schemeClr val="bg1"/>
                </a:solidFill>
              </a:rPr>
              <a:t>В добрый путь по дороге знаний!</a:t>
            </a:r>
            <a:br>
              <a:rPr lang="ru-RU" b="0" i="1" dirty="0" smtClean="0">
                <a:solidFill>
                  <a:schemeClr val="bg1"/>
                </a:solidFill>
              </a:rPr>
            </a:br>
            <a:endParaRPr lang="ru-RU" b="0" i="1" dirty="0" smtClean="0">
              <a:solidFill>
                <a:schemeClr val="bg1"/>
              </a:solidFill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219200" y="3352800"/>
            <a:ext cx="14478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i="1">
                <a:latin typeface="Times New Roman" pitchFamily="18" charset="0"/>
              </a:rPr>
              <a:t>приставка</a:t>
            </a: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12192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15240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25146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22098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4800600" y="3352800"/>
            <a:ext cx="1295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i="1">
                <a:latin typeface="Times New Roman" pitchFamily="18" charset="0"/>
              </a:rPr>
              <a:t>суффикс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73914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3124200" y="3352800"/>
            <a:ext cx="1295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i="1">
                <a:latin typeface="Times New Roman" pitchFamily="18" charset="0"/>
              </a:rPr>
              <a:t>корень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76962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6553200" y="3352800"/>
            <a:ext cx="1447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 i="1">
                <a:latin typeface="Times New Roman" pitchFamily="18" charset="0"/>
              </a:rPr>
              <a:t>окончание</a:t>
            </a: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67818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7818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3" name="Oval 15"/>
          <p:cNvSpPr>
            <a:spLocks noChangeArrowheads="1"/>
          </p:cNvSpPr>
          <p:nvPr/>
        </p:nvSpPr>
        <p:spPr bwMode="auto">
          <a:xfrm>
            <a:off x="64770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59436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56388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0292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47244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8" name="Oval 20"/>
          <p:cNvSpPr>
            <a:spLocks noChangeArrowheads="1"/>
          </p:cNvSpPr>
          <p:nvPr/>
        </p:nvSpPr>
        <p:spPr bwMode="auto">
          <a:xfrm>
            <a:off x="42672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9" name="Oval 21"/>
          <p:cNvSpPr>
            <a:spLocks noChangeArrowheads="1"/>
          </p:cNvSpPr>
          <p:nvPr/>
        </p:nvSpPr>
        <p:spPr bwMode="auto">
          <a:xfrm>
            <a:off x="42672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0" name="Oval 22"/>
          <p:cNvSpPr>
            <a:spLocks noChangeArrowheads="1"/>
          </p:cNvSpPr>
          <p:nvPr/>
        </p:nvSpPr>
        <p:spPr bwMode="auto">
          <a:xfrm>
            <a:off x="39624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1" name="Oval 23"/>
          <p:cNvSpPr>
            <a:spLocks noChangeArrowheads="1"/>
          </p:cNvSpPr>
          <p:nvPr/>
        </p:nvSpPr>
        <p:spPr bwMode="auto">
          <a:xfrm>
            <a:off x="33528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2" name="Oval 24"/>
          <p:cNvSpPr>
            <a:spLocks noChangeArrowheads="1"/>
          </p:cNvSpPr>
          <p:nvPr/>
        </p:nvSpPr>
        <p:spPr bwMode="auto">
          <a:xfrm>
            <a:off x="3048000" y="3962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3" name="AutoShape 25"/>
          <p:cNvSpPr>
            <a:spLocks noChangeArrowheads="1"/>
          </p:cNvSpPr>
          <p:nvPr/>
        </p:nvSpPr>
        <p:spPr bwMode="auto">
          <a:xfrm>
            <a:off x="2667000" y="3581400"/>
            <a:ext cx="457200" cy="485775"/>
          </a:xfrm>
          <a:prstGeom prst="leftRightArrow">
            <a:avLst>
              <a:gd name="adj1" fmla="val 33991"/>
              <a:gd name="adj2" fmla="val 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4" name="AutoShape 26"/>
          <p:cNvSpPr>
            <a:spLocks noChangeArrowheads="1"/>
          </p:cNvSpPr>
          <p:nvPr/>
        </p:nvSpPr>
        <p:spPr bwMode="auto">
          <a:xfrm>
            <a:off x="4419600" y="3505200"/>
            <a:ext cx="457200" cy="485775"/>
          </a:xfrm>
          <a:prstGeom prst="leftRightArrow">
            <a:avLst>
              <a:gd name="adj1" fmla="val 33991"/>
              <a:gd name="adj2" fmla="val 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5" name="AutoShape 27"/>
          <p:cNvSpPr>
            <a:spLocks noChangeArrowheads="1"/>
          </p:cNvSpPr>
          <p:nvPr/>
        </p:nvSpPr>
        <p:spPr bwMode="auto">
          <a:xfrm>
            <a:off x="6096000" y="3505200"/>
            <a:ext cx="457200" cy="485775"/>
          </a:xfrm>
          <a:prstGeom prst="leftRightArrow">
            <a:avLst>
              <a:gd name="adj1" fmla="val 33991"/>
              <a:gd name="adj2" fmla="val 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1828800" y="2971800"/>
            <a:ext cx="838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2514600" y="2514600"/>
            <a:ext cx="152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2551113" y="2116138"/>
            <a:ext cx="1019175" cy="300037"/>
          </a:xfrm>
          <a:custGeom>
            <a:avLst/>
            <a:gdLst>
              <a:gd name="T0" fmla="*/ 2147483647 w 642"/>
              <a:gd name="T1" fmla="*/ 2147483647 h 189"/>
              <a:gd name="T2" fmla="*/ 2147483647 w 642"/>
              <a:gd name="T3" fmla="*/ 2147483647 h 189"/>
              <a:gd name="T4" fmla="*/ 2147483647 w 642"/>
              <a:gd name="T5" fmla="*/ 2147483647 h 189"/>
              <a:gd name="T6" fmla="*/ 2147483647 w 642"/>
              <a:gd name="T7" fmla="*/ 2147483647 h 189"/>
              <a:gd name="T8" fmla="*/ 2147483647 w 642"/>
              <a:gd name="T9" fmla="*/ 2147483647 h 189"/>
              <a:gd name="T10" fmla="*/ 2147483647 w 642"/>
              <a:gd name="T11" fmla="*/ 2147483647 h 189"/>
              <a:gd name="T12" fmla="*/ 2147483647 w 642"/>
              <a:gd name="T13" fmla="*/ 2147483647 h 189"/>
              <a:gd name="T14" fmla="*/ 2147483647 w 642"/>
              <a:gd name="T15" fmla="*/ 2147483647 h 189"/>
              <a:gd name="T16" fmla="*/ 2147483647 w 642"/>
              <a:gd name="T17" fmla="*/ 2147483647 h 189"/>
              <a:gd name="T18" fmla="*/ 2147483647 w 642"/>
              <a:gd name="T19" fmla="*/ 0 h 189"/>
              <a:gd name="T20" fmla="*/ 2147483647 w 642"/>
              <a:gd name="T21" fmla="*/ 2147483647 h 189"/>
              <a:gd name="T22" fmla="*/ 2147483647 w 642"/>
              <a:gd name="T23" fmla="*/ 2147483647 h 189"/>
              <a:gd name="T24" fmla="*/ 2147483647 w 642"/>
              <a:gd name="T25" fmla="*/ 2147483647 h 189"/>
              <a:gd name="T26" fmla="*/ 2147483647 w 642"/>
              <a:gd name="T27" fmla="*/ 2147483647 h 189"/>
              <a:gd name="T28" fmla="*/ 2147483647 w 642"/>
              <a:gd name="T29" fmla="*/ 2147483647 h 189"/>
              <a:gd name="T30" fmla="*/ 2147483647 w 642"/>
              <a:gd name="T31" fmla="*/ 2147483647 h 189"/>
              <a:gd name="T32" fmla="*/ 2147483647 w 642"/>
              <a:gd name="T33" fmla="*/ 2147483647 h 189"/>
              <a:gd name="T34" fmla="*/ 2147483647 w 642"/>
              <a:gd name="T35" fmla="*/ 2147483647 h 189"/>
              <a:gd name="T36" fmla="*/ 2147483647 w 642"/>
              <a:gd name="T37" fmla="*/ 2147483647 h 18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42"/>
              <a:gd name="T58" fmla="*/ 0 h 189"/>
              <a:gd name="T59" fmla="*/ 642 w 642"/>
              <a:gd name="T60" fmla="*/ 189 h 18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42" h="189">
                <a:moveTo>
                  <a:pt x="14" y="189"/>
                </a:moveTo>
                <a:cubicBezTo>
                  <a:pt x="0" y="146"/>
                  <a:pt x="9" y="139"/>
                  <a:pt x="47" y="165"/>
                </a:cubicBezTo>
                <a:cubicBezTo>
                  <a:pt x="41" y="173"/>
                  <a:pt x="40" y="189"/>
                  <a:pt x="30" y="189"/>
                </a:cubicBezTo>
                <a:cubicBezTo>
                  <a:pt x="5" y="189"/>
                  <a:pt x="15" y="146"/>
                  <a:pt x="22" y="140"/>
                </a:cubicBezTo>
                <a:cubicBezTo>
                  <a:pt x="31" y="133"/>
                  <a:pt x="44" y="134"/>
                  <a:pt x="55" y="132"/>
                </a:cubicBezTo>
                <a:cubicBezTo>
                  <a:pt x="88" y="126"/>
                  <a:pt x="154" y="115"/>
                  <a:pt x="154" y="115"/>
                </a:cubicBezTo>
                <a:cubicBezTo>
                  <a:pt x="218" y="131"/>
                  <a:pt x="163" y="129"/>
                  <a:pt x="195" y="74"/>
                </a:cubicBezTo>
                <a:cubicBezTo>
                  <a:pt x="199" y="66"/>
                  <a:pt x="212" y="69"/>
                  <a:pt x="220" y="66"/>
                </a:cubicBezTo>
                <a:cubicBezTo>
                  <a:pt x="305" y="80"/>
                  <a:pt x="257" y="86"/>
                  <a:pt x="244" y="25"/>
                </a:cubicBezTo>
                <a:cubicBezTo>
                  <a:pt x="242" y="16"/>
                  <a:pt x="250" y="8"/>
                  <a:pt x="253" y="0"/>
                </a:cubicBezTo>
                <a:cubicBezTo>
                  <a:pt x="315" y="6"/>
                  <a:pt x="373" y="14"/>
                  <a:pt x="434" y="25"/>
                </a:cubicBezTo>
                <a:cubicBezTo>
                  <a:pt x="431" y="58"/>
                  <a:pt x="437" y="92"/>
                  <a:pt x="425" y="123"/>
                </a:cubicBezTo>
                <a:cubicBezTo>
                  <a:pt x="421" y="134"/>
                  <a:pt x="407" y="103"/>
                  <a:pt x="409" y="91"/>
                </a:cubicBezTo>
                <a:cubicBezTo>
                  <a:pt x="411" y="81"/>
                  <a:pt x="426" y="80"/>
                  <a:pt x="434" y="74"/>
                </a:cubicBezTo>
                <a:cubicBezTo>
                  <a:pt x="450" y="77"/>
                  <a:pt x="467" y="86"/>
                  <a:pt x="483" y="82"/>
                </a:cubicBezTo>
                <a:cubicBezTo>
                  <a:pt x="491" y="80"/>
                  <a:pt x="487" y="65"/>
                  <a:pt x="491" y="58"/>
                </a:cubicBezTo>
                <a:cubicBezTo>
                  <a:pt x="495" y="51"/>
                  <a:pt x="501" y="45"/>
                  <a:pt x="508" y="41"/>
                </a:cubicBezTo>
                <a:cubicBezTo>
                  <a:pt x="522" y="34"/>
                  <a:pt x="571" y="21"/>
                  <a:pt x="590" y="16"/>
                </a:cubicBezTo>
                <a:cubicBezTo>
                  <a:pt x="642" y="25"/>
                  <a:pt x="639" y="8"/>
                  <a:pt x="639" y="33"/>
                </a:cubicBezTo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1066800" y="4191000"/>
            <a:ext cx="7010400" cy="228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971550" y="4724400"/>
            <a:ext cx="77041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FF0000"/>
                </a:solidFill>
              </a:rPr>
              <a:t>Знайте все, что части слова</a:t>
            </a:r>
          </a:p>
          <a:p>
            <a:pPr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FF0000"/>
                </a:solidFill>
              </a:rPr>
              <a:t>Вам всегда служить готовы!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785794"/>
            <a:ext cx="226218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92867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428736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sq-AL" dirty="0" smtClean="0">
                <a:hlinkClick r:id="rId2"/>
              </a:rPr>
              <a:t>http://www.mouschool12.ucoz.ru/photos/novosti_2010-11/Solnishno.png</a:t>
            </a:r>
            <a:r>
              <a:rPr lang="ru-RU" dirty="0" smtClean="0"/>
              <a:t> - солнышко</a:t>
            </a:r>
          </a:p>
          <a:p>
            <a:r>
              <a:rPr lang="en-US" dirty="0" smtClean="0">
                <a:hlinkClick r:id="rId3"/>
              </a:rPr>
              <a:t>http://s52.radikal.ru/i137/0811/09/7158a9878ebe.png</a:t>
            </a:r>
            <a:r>
              <a:rPr lang="ru-RU" dirty="0" smtClean="0"/>
              <a:t> -смайлик </a:t>
            </a:r>
          </a:p>
          <a:p>
            <a:r>
              <a:rPr lang="sq-AL" dirty="0" smtClean="0">
                <a:hlinkClick r:id="rId4"/>
              </a:rPr>
              <a:t>http://stat17.privet.ru/lr/0932d9170b0a3f34046e6a4fcac6df40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714752"/>
            <a:ext cx="8001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http://pedsovet.su/load/321-1-0-14568</a:t>
            </a:r>
            <a:r>
              <a:rPr lang="ru-RU" dirty="0" smtClean="0"/>
              <a:t> - шаблон презентации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/>
              <a:t>Цель: </a:t>
            </a:r>
            <a:r>
              <a:rPr lang="ru-RU" sz="1800" b="1" dirty="0" smtClean="0"/>
              <a:t> </a:t>
            </a:r>
            <a:r>
              <a:rPr lang="ru-RU" sz="1800" dirty="0"/>
              <a:t>формировать умения  выполнять разбор слова на основе словообразовательного анализа; формировать умения пользоваться обратным словарем, толковым словарём, находить информацию в интернете; закреплять умения объяснять слова с разными частями слова, учить приёмам    анализа и синтеза;</a:t>
            </a:r>
          </a:p>
          <a:p>
            <a:r>
              <a:rPr lang="ru-RU" sz="1800" b="1" dirty="0"/>
              <a:t>Задачи: </a:t>
            </a:r>
            <a:r>
              <a:rPr lang="ru-RU" sz="1800" dirty="0"/>
              <a:t>актуализировать знания учащихся о частях слова, повторить основные признаки частей слова, установить определённый порядок состава слов, уметь анализировать проводить самооценку своей работы, создавать условия для формирования познавательного интереса к изучению русского языка,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316070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«Мир освещается солнцем, а человек знанием».</a:t>
            </a:r>
            <a:endParaRPr lang="ru-RU" dirty="0"/>
          </a:p>
        </p:txBody>
      </p:sp>
      <p:pic>
        <p:nvPicPr>
          <p:cNvPr id="4" name="Picture 7" descr="377f0857764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428596" y="0"/>
            <a:ext cx="33623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Критерий оценивания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 б – без ошибок</a:t>
            </a:r>
          </a:p>
          <a:p>
            <a:r>
              <a:rPr lang="ru-RU" dirty="0" smtClean="0"/>
              <a:t>1 б – 1 ошибка, исправление</a:t>
            </a:r>
          </a:p>
          <a:p>
            <a:r>
              <a:rPr lang="ru-RU" dirty="0" smtClean="0"/>
              <a:t>0 б – 2 ошибки и более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14325"/>
            <a:ext cx="7886700" cy="1325563"/>
          </a:xfrm>
        </p:spPr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Урожай, Родина, народ;</a:t>
            </a:r>
          </a:p>
          <a:p>
            <a:r>
              <a:rPr lang="ru-RU" sz="4800" dirty="0" smtClean="0"/>
              <a:t>столица,    обед, спасибо;</a:t>
            </a:r>
          </a:p>
          <a:p>
            <a:r>
              <a:rPr lang="ru-RU" sz="4800" dirty="0" smtClean="0"/>
              <a:t>тетрадка, адресок, ветерок;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1187450" y="836613"/>
            <a:ext cx="36004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СОСТАВ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76600" y="2420938"/>
            <a:ext cx="4751388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600"/>
              <a:t> состав вещества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600"/>
              <a:t> офицерский состав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600"/>
              <a:t> состав вагонов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600"/>
              <a:t> состав слова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292725" y="981075"/>
            <a:ext cx="33829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6600">
                <a:solidFill>
                  <a:srgbClr val="FF0000"/>
                </a:solidFill>
              </a:rPr>
              <a:t>слова</a:t>
            </a:r>
          </a:p>
        </p:txBody>
      </p:sp>
      <p:pic>
        <p:nvPicPr>
          <p:cNvPr id="5125" name="Picture 5" descr="teach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068638"/>
            <a:ext cx="26384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419475" y="2420938"/>
            <a:ext cx="54006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6600CC"/>
                </a:solidFill>
              </a:rPr>
              <a:t>СЛОВООРАЗОВАНИЕ – раздел науки о языке, который изучает строение слов и способы их образования.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7" grpId="1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404813"/>
            <a:ext cx="7543800" cy="3600450"/>
          </a:xfrm>
        </p:spPr>
        <p:txBody>
          <a:bodyPr/>
          <a:lstStyle/>
          <a:p>
            <a:pPr eaLnBrk="1" hangingPunct="1"/>
            <a:r>
              <a:rPr lang="ru-RU" i="1" dirty="0" smtClean="0">
                <a:solidFill>
                  <a:srgbClr val="3423D1"/>
                </a:solidFill>
              </a:rPr>
              <a:t>Помни, при разборе слова</a:t>
            </a:r>
            <a:br>
              <a:rPr lang="ru-RU" i="1" dirty="0" smtClean="0">
                <a:solidFill>
                  <a:srgbClr val="3423D1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Окончание</a:t>
            </a:r>
            <a:r>
              <a:rPr lang="ru-RU" i="1" dirty="0" smtClean="0">
                <a:solidFill>
                  <a:srgbClr val="3423D1"/>
                </a:solidFill>
              </a:rPr>
              <a:t> и </a:t>
            </a:r>
            <a:r>
              <a:rPr lang="ru-RU" i="1" dirty="0" smtClean="0">
                <a:solidFill>
                  <a:schemeClr val="tx1"/>
                </a:solidFill>
              </a:rPr>
              <a:t>основу</a:t>
            </a:r>
            <a:r>
              <a:rPr lang="ru-RU" i="1" dirty="0" smtClean="0">
                <a:solidFill>
                  <a:srgbClr val="3423D1"/>
                </a:solidFill>
              </a:rPr>
              <a:t/>
            </a:r>
            <a:br>
              <a:rPr lang="ru-RU" i="1" dirty="0" smtClean="0">
                <a:solidFill>
                  <a:srgbClr val="3423D1"/>
                </a:solidFill>
              </a:rPr>
            </a:br>
            <a:r>
              <a:rPr lang="ru-RU" i="1" dirty="0" smtClean="0">
                <a:solidFill>
                  <a:srgbClr val="3423D1"/>
                </a:solidFill>
              </a:rPr>
              <a:t>Первым делом находи.</a:t>
            </a:r>
            <a:br>
              <a:rPr lang="ru-RU" i="1" dirty="0" smtClean="0">
                <a:solidFill>
                  <a:srgbClr val="3423D1"/>
                </a:solidFill>
              </a:rPr>
            </a:br>
            <a:r>
              <a:rPr lang="ru-RU" i="1" dirty="0" smtClean="0">
                <a:solidFill>
                  <a:srgbClr val="3423D1"/>
                </a:solidFill>
              </a:rPr>
              <a:t>После </a:t>
            </a:r>
            <a:r>
              <a:rPr lang="ru-RU" i="1" dirty="0" smtClean="0">
                <a:solidFill>
                  <a:srgbClr val="D5421F"/>
                </a:solidFill>
              </a:rPr>
              <a:t>корня</a:t>
            </a:r>
            <a:r>
              <a:rPr lang="ru-RU" i="1" dirty="0" smtClean="0">
                <a:solidFill>
                  <a:srgbClr val="3423D1"/>
                </a:solidFill>
              </a:rPr>
              <a:t> будет </a:t>
            </a:r>
            <a:r>
              <a:rPr lang="ru-RU" i="1" dirty="0" smtClean="0">
                <a:solidFill>
                  <a:srgbClr val="C62EA5"/>
                </a:solidFill>
              </a:rPr>
              <a:t>суффикс,</a:t>
            </a:r>
            <a:br>
              <a:rPr lang="ru-RU" i="1" dirty="0" smtClean="0">
                <a:solidFill>
                  <a:srgbClr val="C62EA5"/>
                </a:solidFill>
              </a:rPr>
            </a:br>
            <a:r>
              <a:rPr lang="ru-RU" i="1" dirty="0" smtClean="0">
                <a:solidFill>
                  <a:srgbClr val="3423D1"/>
                </a:solidFill>
              </a:rPr>
              <a:t>А </a:t>
            </a:r>
            <a:r>
              <a:rPr lang="ru-RU" i="1" dirty="0" smtClean="0">
                <a:solidFill>
                  <a:srgbClr val="19DB19"/>
                </a:solidFill>
              </a:rPr>
              <a:t>приставка</a:t>
            </a:r>
            <a:r>
              <a:rPr lang="ru-RU" i="1" dirty="0" smtClean="0">
                <a:solidFill>
                  <a:srgbClr val="3423D1"/>
                </a:solidFill>
              </a:rPr>
              <a:t> – впереди.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1524000" y="5105400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2895600" y="5105400"/>
            <a:ext cx="0" cy="22860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1" name="Arc 5"/>
          <p:cNvSpPr>
            <a:spLocks/>
          </p:cNvSpPr>
          <p:nvPr/>
        </p:nvSpPr>
        <p:spPr bwMode="auto">
          <a:xfrm>
            <a:off x="3067050" y="4953000"/>
            <a:ext cx="1363663" cy="1076325"/>
          </a:xfrm>
          <a:custGeom>
            <a:avLst/>
            <a:gdLst>
              <a:gd name="T0" fmla="*/ 0 w 32264"/>
              <a:gd name="T1" fmla="*/ 2147483647 h 21600"/>
              <a:gd name="T2" fmla="*/ 2147483647 w 32264"/>
              <a:gd name="T3" fmla="*/ 2147483647 h 21600"/>
              <a:gd name="T4" fmla="*/ 2147483647 w 32264"/>
              <a:gd name="T5" fmla="*/ 2147483647 h 21600"/>
              <a:gd name="T6" fmla="*/ 0 60000 65536"/>
              <a:gd name="T7" fmla="*/ 0 60000 65536"/>
              <a:gd name="T8" fmla="*/ 0 60000 65536"/>
              <a:gd name="T9" fmla="*/ 0 w 32264"/>
              <a:gd name="T10" fmla="*/ 0 h 21600"/>
              <a:gd name="T11" fmla="*/ 32264 w 3226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264" h="21600" fill="none" extrusionOk="0">
                <a:moveTo>
                  <a:pt x="-1" y="6933"/>
                </a:moveTo>
                <a:cubicBezTo>
                  <a:pt x="4087" y="2513"/>
                  <a:pt x="9835" y="-1"/>
                  <a:pt x="15857" y="0"/>
                </a:cubicBezTo>
                <a:cubicBezTo>
                  <a:pt x="22166" y="0"/>
                  <a:pt x="28160" y="2758"/>
                  <a:pt x="32263" y="7551"/>
                </a:cubicBezTo>
              </a:path>
              <a:path w="32264" h="21600" stroke="0" extrusionOk="0">
                <a:moveTo>
                  <a:pt x="-1" y="6933"/>
                </a:moveTo>
                <a:cubicBezTo>
                  <a:pt x="4087" y="2513"/>
                  <a:pt x="9835" y="-1"/>
                  <a:pt x="15857" y="0"/>
                </a:cubicBezTo>
                <a:cubicBezTo>
                  <a:pt x="22166" y="0"/>
                  <a:pt x="28160" y="2758"/>
                  <a:pt x="32263" y="7551"/>
                </a:cubicBezTo>
                <a:lnTo>
                  <a:pt x="15857" y="21600"/>
                </a:lnTo>
                <a:close/>
              </a:path>
            </a:pathLst>
          </a:custGeom>
          <a:noFill/>
          <a:ln w="57150">
            <a:solidFill>
              <a:srgbClr val="D5421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 flipV="1">
            <a:off x="4648200" y="4800600"/>
            <a:ext cx="685800" cy="609600"/>
          </a:xfrm>
          <a:prstGeom prst="line">
            <a:avLst/>
          </a:prstGeom>
          <a:noFill/>
          <a:ln w="57150">
            <a:solidFill>
              <a:srgbClr val="CC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5334000" y="4800600"/>
            <a:ext cx="533400" cy="5334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1371600" y="53340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1905000" y="5638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1371600" y="5562600"/>
            <a:ext cx="46482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V="1">
            <a:off x="6019800" y="5334000"/>
            <a:ext cx="0" cy="2286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6019800" y="4800600"/>
            <a:ext cx="1600200" cy="838200"/>
          </a:xfrm>
          <a:prstGeom prst="rect">
            <a:avLst/>
          </a:prstGeom>
          <a:solidFill>
            <a:schemeClr val="bg2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93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676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32825" y="6346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14" descr="2b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2205038"/>
            <a:ext cx="13668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3"/>
                </p:tgtEl>
              </p:cMediaNode>
            </p:audio>
          </p:childTnLst>
        </p:cTn>
      </p:par>
    </p:tnLst>
    <p:bldLst>
      <p:bldP spid="2048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404813"/>
            <a:ext cx="7620000" cy="3048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D22E7"/>
                </a:solidFill>
              </a:rPr>
              <a:t>Состав слова</a:t>
            </a: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905000" y="3962400"/>
            <a:ext cx="1371600" cy="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3276600" y="3962400"/>
            <a:ext cx="0" cy="304800"/>
          </a:xfrm>
          <a:prstGeom prst="line">
            <a:avLst/>
          </a:prstGeom>
          <a:noFill/>
          <a:ln w="57150">
            <a:solidFill>
              <a:srgbClr val="19DB19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89" name="Arc 5"/>
          <p:cNvSpPr>
            <a:spLocks/>
          </p:cNvSpPr>
          <p:nvPr/>
        </p:nvSpPr>
        <p:spPr bwMode="auto">
          <a:xfrm>
            <a:off x="3429000" y="3667125"/>
            <a:ext cx="1905000" cy="904875"/>
          </a:xfrm>
          <a:custGeom>
            <a:avLst/>
            <a:gdLst>
              <a:gd name="T0" fmla="*/ 0 w 39640"/>
              <a:gd name="T1" fmla="*/ 2147483647 h 21600"/>
              <a:gd name="T2" fmla="*/ 2147483647 w 39640"/>
              <a:gd name="T3" fmla="*/ 2147483647 h 21600"/>
              <a:gd name="T4" fmla="*/ 2147483647 w 39640"/>
              <a:gd name="T5" fmla="*/ 2147483647 h 21600"/>
              <a:gd name="T6" fmla="*/ 0 60000 65536"/>
              <a:gd name="T7" fmla="*/ 0 60000 65536"/>
              <a:gd name="T8" fmla="*/ 0 60000 65536"/>
              <a:gd name="T9" fmla="*/ 0 w 39640"/>
              <a:gd name="T10" fmla="*/ 0 h 21600"/>
              <a:gd name="T11" fmla="*/ 39640 w 3964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640" h="21600" fill="none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</a:path>
              <a:path w="39640" h="21600" stroke="0" extrusionOk="0">
                <a:moveTo>
                  <a:pt x="-1" y="12542"/>
                </a:moveTo>
                <a:cubicBezTo>
                  <a:pt x="3531" y="4896"/>
                  <a:pt x="11186" y="-1"/>
                  <a:pt x="19609" y="0"/>
                </a:cubicBezTo>
                <a:cubicBezTo>
                  <a:pt x="28417" y="0"/>
                  <a:pt x="36344" y="5349"/>
                  <a:pt x="39640" y="13517"/>
                </a:cubicBezTo>
                <a:lnTo>
                  <a:pt x="19609" y="21600"/>
                </a:lnTo>
                <a:close/>
              </a:path>
            </a:pathLst>
          </a:custGeom>
          <a:noFill/>
          <a:ln w="57150">
            <a:solidFill>
              <a:srgbClr val="F16F3B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V="1">
            <a:off x="5410200" y="3581400"/>
            <a:ext cx="6858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6096000" y="3581400"/>
            <a:ext cx="609600" cy="609600"/>
          </a:xfrm>
          <a:prstGeom prst="line">
            <a:avLst/>
          </a:prstGeom>
          <a:noFill/>
          <a:ln w="57150">
            <a:solidFill>
              <a:srgbClr val="C62EA5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6858000" y="3581400"/>
            <a:ext cx="1447800" cy="685800"/>
          </a:xfrm>
          <a:prstGeom prst="rect">
            <a:avLst/>
          </a:prstGeom>
          <a:solidFill>
            <a:srgbClr val="CCCC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sz="2400" b="1">
                <a:latin typeface="Times New Roman" pitchFamily="18" charset="0"/>
              </a:rPr>
              <a:t>окончание</a:t>
            </a:r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1524000" y="426720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1524000" y="4648200"/>
            <a:ext cx="52578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H="1" flipV="1">
            <a:off x="6781800" y="426720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1660525" y="3851275"/>
            <a:ext cx="163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приставка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794125" y="3698875"/>
            <a:ext cx="1155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корень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470525" y="3851275"/>
            <a:ext cx="138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суффикс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574925" y="4537075"/>
            <a:ext cx="111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 b="1">
                <a:latin typeface="Times New Roman" pitchFamily="18" charset="0"/>
              </a:rPr>
              <a:t>основа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1439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8214360" cy="586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theme1.xml><?xml version="1.0" encoding="utf-8"?>
<a:theme xmlns:a="http://schemas.openxmlformats.org/drawingml/2006/main" name="Шаблон для начальной школ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для начальной школы</Template>
  <TotalTime>788</TotalTime>
  <Words>405</Words>
  <Application>Microsoft Office PowerPoint</Application>
  <PresentationFormat>Экран (4:3)</PresentationFormat>
  <Paragraphs>104</Paragraphs>
  <Slides>19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Шаблон для начальной школы</vt:lpstr>
      <vt:lpstr>Слайд 1</vt:lpstr>
      <vt:lpstr>Слайд 2</vt:lpstr>
      <vt:lpstr>         «Мир освещается солнцем, а человек знанием».</vt:lpstr>
      <vt:lpstr>Критерий оценивания</vt:lpstr>
      <vt:lpstr>Словарная работа</vt:lpstr>
      <vt:lpstr>Слайд 6</vt:lpstr>
      <vt:lpstr>Помни, при разборе слова Окончание и основу Первым делом находи. После корня будет суффикс, А приставка – впереди.</vt:lpstr>
      <vt:lpstr>Состав слова</vt:lpstr>
      <vt:lpstr>Слайд 9</vt:lpstr>
      <vt:lpstr>Разбор по составу (а)</vt:lpstr>
      <vt:lpstr>Разбор по составу (б)</vt:lpstr>
      <vt:lpstr> РТ у.52</vt:lpstr>
      <vt:lpstr>Слайд 13</vt:lpstr>
      <vt:lpstr>пословица</vt:lpstr>
      <vt:lpstr>Слайд 15</vt:lpstr>
      <vt:lpstr>Слайд 16</vt:lpstr>
      <vt:lpstr>                Сегодня на уроке:     Я узнал …    Я понял …   Мне понравилось …   Было трудно…    Для меня было открытием, что…   Могу порадоваться успехам …      </vt:lpstr>
      <vt:lpstr>Спасибо за урок! В добрый путь по дороге знаний! 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пк</cp:lastModifiedBy>
  <cp:revision>94</cp:revision>
  <dcterms:created xsi:type="dcterms:W3CDTF">2012-01-19T09:22:45Z</dcterms:created>
  <dcterms:modified xsi:type="dcterms:W3CDTF">2017-02-06T12:27:55Z</dcterms:modified>
</cp:coreProperties>
</file>