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7" autoAdjust="0"/>
    <p:restoredTop sz="94660"/>
  </p:normalViewPr>
  <p:slideViewPr>
    <p:cSldViewPr snapToGrid="0">
      <p:cViewPr varScale="1">
        <p:scale>
          <a:sx n="57" d="100"/>
          <a:sy n="57" d="100"/>
        </p:scale>
        <p:origin x="-9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71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268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8781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074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0908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213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351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311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96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351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181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23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607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185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16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635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3701C-601F-4B2F-A20D-B0D4A3A75BC2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3BF86D-95BC-4D5A-AD14-620EC426D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66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536" y="2394023"/>
            <a:ext cx="7766936" cy="1646302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ИНДИВИДУАЛЬНЫЙ ИТОГОВЫЙ </a:t>
            </a:r>
            <a:r>
              <a:rPr lang="ru-RU" b="1" dirty="0" smtClean="0">
                <a:solidFill>
                  <a:srgbClr val="0070C0"/>
                </a:solidFill>
              </a:rPr>
              <a:t>ПРОЕКТ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4400" b="1" dirty="0" smtClean="0">
                <a:solidFill>
                  <a:srgbClr val="0070C0"/>
                </a:solidFill>
              </a:rPr>
              <a:t>Тема</a:t>
            </a:r>
            <a:r>
              <a:rPr lang="ru-RU" sz="4400" b="1" dirty="0">
                <a:solidFill>
                  <a:srgbClr val="0070C0"/>
                </a:solidFill>
              </a:rPr>
              <a:t>: «Облачные хранилища данных»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372109"/>
            <a:ext cx="8164155" cy="1096899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Выполнил: </a:t>
            </a:r>
            <a:r>
              <a:rPr lang="ru-RU" sz="2000" dirty="0" err="1">
                <a:solidFill>
                  <a:schemeClr val="tx1"/>
                </a:solidFill>
              </a:rPr>
              <a:t>Заболотский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Павел Дмитриевич,9 </a:t>
            </a:r>
            <a:r>
              <a:rPr lang="ru-RU" sz="2000" dirty="0">
                <a:solidFill>
                  <a:schemeClr val="tx1"/>
                </a:solidFill>
              </a:rPr>
              <a:t>«В» класс</a:t>
            </a:r>
          </a:p>
          <a:p>
            <a:r>
              <a:rPr lang="ru-RU" sz="2000" dirty="0">
                <a:solidFill>
                  <a:schemeClr val="tx1"/>
                </a:solidFill>
              </a:rPr>
              <a:t>Руководитель </a:t>
            </a:r>
            <a:r>
              <a:rPr lang="ru-RU" sz="2000" dirty="0" smtClean="0">
                <a:solidFill>
                  <a:schemeClr val="tx1"/>
                </a:solidFill>
              </a:rPr>
              <a:t>проекта: Андреева </a:t>
            </a:r>
            <a:r>
              <a:rPr lang="ru-RU" sz="2000" dirty="0">
                <a:solidFill>
                  <a:schemeClr val="tx1"/>
                </a:solidFill>
              </a:rPr>
              <a:t>Ольга </a:t>
            </a:r>
            <a:r>
              <a:rPr lang="ru-RU" sz="2000" dirty="0" err="1" smtClean="0">
                <a:solidFill>
                  <a:schemeClr val="tx1"/>
                </a:solidFill>
              </a:rPr>
              <a:t>Кимовна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Кутулик, 2019 г.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80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073" y="327244"/>
            <a:ext cx="8596668" cy="1320800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Облако@mail.ru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639" y="4830184"/>
            <a:ext cx="11284770" cy="1871830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>
                <a:solidFill>
                  <a:srgbClr val="C00000"/>
                </a:solidFill>
              </a:rPr>
              <a:t>Облако@Mail.Ru</a:t>
            </a:r>
            <a:r>
              <a:rPr lang="ru-RU" dirty="0">
                <a:solidFill>
                  <a:srgbClr val="C00000"/>
                </a:solidFill>
              </a:rPr>
              <a:t> </a:t>
            </a:r>
            <a:r>
              <a:rPr lang="ru-RU" dirty="0"/>
              <a:t>– облачное хранилище данных от компании </a:t>
            </a:r>
            <a:r>
              <a:rPr lang="ru-RU" dirty="0" err="1"/>
              <a:t>Mail.Ru</a:t>
            </a:r>
            <a:r>
              <a:rPr lang="ru-RU" dirty="0"/>
              <a:t> </a:t>
            </a:r>
            <a:r>
              <a:rPr lang="ru-RU" dirty="0" err="1"/>
              <a:t>Group</a:t>
            </a:r>
            <a:r>
              <a:rPr lang="ru-RU" dirty="0"/>
              <a:t>, позволяющее пользователям хранить свои данные (музыку, видео, изображения и другие файлы) в облаке и синхронизировать данные на компьютере, смартфоне или планшете, а также делиться ими с другими пользователями Интернета. </a:t>
            </a:r>
            <a:endParaRPr lang="ru-RU" dirty="0" smtClean="0"/>
          </a:p>
          <a:p>
            <a:r>
              <a:rPr lang="ru-RU" dirty="0" smtClean="0"/>
              <a:t>Облако </a:t>
            </a:r>
            <a:r>
              <a:rPr lang="ru-RU" dirty="0"/>
              <a:t>имеет функцию онлайн-редактора документов (</a:t>
            </a:r>
            <a:r>
              <a:rPr lang="ru-RU" i="1" dirty="0"/>
              <a:t>текстовые файлы</a:t>
            </a:r>
            <a:r>
              <a:rPr lang="ru-RU" dirty="0"/>
              <a:t>, таблицы и презентации</a:t>
            </a:r>
            <a:r>
              <a:rPr lang="ru-RU" dirty="0" smtClean="0"/>
              <a:t>).</a:t>
            </a:r>
          </a:p>
          <a:p>
            <a:r>
              <a:rPr lang="ru-RU" dirty="0"/>
              <a:t>Для регистрации достаточно создать </a:t>
            </a:r>
            <a:r>
              <a:rPr lang="ru-RU" dirty="0">
                <a:solidFill>
                  <a:srgbClr val="C00000"/>
                </a:solidFill>
              </a:rPr>
              <a:t>электронную почту в </a:t>
            </a:r>
            <a:r>
              <a:rPr lang="ru-RU" i="1" dirty="0">
                <a:solidFill>
                  <a:srgbClr val="C00000"/>
                </a:solidFill>
              </a:rPr>
              <a:t>mail</a:t>
            </a:r>
            <a:r>
              <a:rPr lang="ru-RU" dirty="0">
                <a:solidFill>
                  <a:srgbClr val="C00000"/>
                </a:solidFill>
              </a:rPr>
              <a:t>.ru </a:t>
            </a:r>
            <a:r>
              <a:rPr lang="ru-RU" dirty="0"/>
              <a:t>и придумать </a:t>
            </a:r>
            <a:r>
              <a:rPr lang="ru-RU" i="1" dirty="0">
                <a:solidFill>
                  <a:srgbClr val="C00000"/>
                </a:solidFill>
              </a:rPr>
              <a:t>пароль</a:t>
            </a:r>
            <a:r>
              <a:rPr lang="ru-RU" dirty="0"/>
              <a:t> для доступа к "облаку".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39" y="919162"/>
            <a:ext cx="109728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527928" y="27061"/>
            <a:ext cx="941462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Для сохранения нового файла необходимо нажать </a:t>
            </a:r>
            <a:r>
              <a:rPr lang="ru-RU" sz="2400" dirty="0" smtClean="0">
                <a:solidFill>
                  <a:srgbClr val="C00000"/>
                </a:solidFill>
              </a:rPr>
              <a:t>"Создать", </a:t>
            </a:r>
            <a:r>
              <a:rPr lang="ru-RU" sz="2400" dirty="0" smtClean="0"/>
              <a:t>а в выпадающем списке выбрать необходимый </a:t>
            </a:r>
            <a:r>
              <a:rPr lang="ru-RU" sz="2400" i="1" dirty="0" smtClean="0">
                <a:solidFill>
                  <a:srgbClr val="C00000"/>
                </a:solidFill>
              </a:rPr>
              <a:t>тип файла</a:t>
            </a:r>
            <a:r>
              <a:rPr lang="ru-RU" sz="2400" dirty="0" smtClean="0">
                <a:solidFill>
                  <a:srgbClr val="C00000"/>
                </a:solidFill>
              </a:rPr>
              <a:t> – документ, </a:t>
            </a:r>
            <a:r>
              <a:rPr lang="ru-RU" sz="2400" i="1" dirty="0" smtClean="0">
                <a:solidFill>
                  <a:srgbClr val="C00000"/>
                </a:solidFill>
              </a:rPr>
              <a:t>таблица</a:t>
            </a:r>
            <a:r>
              <a:rPr lang="ru-RU" sz="2400" dirty="0" smtClean="0">
                <a:solidFill>
                  <a:srgbClr val="C00000"/>
                </a:solidFill>
              </a:rPr>
              <a:t> или презентация </a:t>
            </a:r>
            <a:r>
              <a:rPr lang="ru-RU" sz="2400" dirty="0" smtClean="0"/>
              <a:t>(рис. 2).</a:t>
            </a:r>
          </a:p>
          <a:p>
            <a:r>
              <a:rPr lang="ru-RU" sz="2400" dirty="0" smtClean="0"/>
              <a:t> В открывшемся окне, используя элементы </a:t>
            </a:r>
            <a:r>
              <a:rPr lang="ru-RU" sz="2400" dirty="0" err="1" smtClean="0">
                <a:solidFill>
                  <a:srgbClr val="C00000"/>
                </a:solidFill>
              </a:rPr>
              <a:t>Microsoft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Office</a:t>
            </a:r>
            <a:r>
              <a:rPr lang="ru-RU" sz="2400" dirty="0" smtClean="0"/>
              <a:t>, можно создать </a:t>
            </a:r>
            <a:r>
              <a:rPr lang="ru-RU" sz="2400" i="1" dirty="0" smtClean="0"/>
              <a:t>файл</a:t>
            </a:r>
            <a:r>
              <a:rPr lang="ru-RU" sz="2400" dirty="0" smtClean="0"/>
              <a:t>.</a:t>
            </a:r>
          </a:p>
          <a:p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34" y="2000699"/>
            <a:ext cx="110490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762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allAtOnce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8865" y="1"/>
            <a:ext cx="8596668" cy="104052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Для редактирования файла его нужно открыть и нажать на кнопку "Редактировать документ", расположенную в нижней части экрана.</a:t>
            </a:r>
          </a:p>
          <a:p>
            <a:r>
              <a:rPr lang="ru-RU" dirty="0" smtClean="0"/>
              <a:t>В открывшемся окне можно изменять </a:t>
            </a:r>
            <a:r>
              <a:rPr lang="ru-RU" i="1" dirty="0" smtClean="0"/>
              <a:t>файл</a:t>
            </a:r>
            <a:r>
              <a:rPr lang="ru-RU" dirty="0" smtClean="0"/>
              <a:t>, используя привычные элементы редактирования.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49" y="1124607"/>
            <a:ext cx="10709794" cy="5733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668" y="236152"/>
            <a:ext cx="8596668" cy="1320800"/>
          </a:xfrm>
        </p:spPr>
        <p:txBody>
          <a:bodyPr/>
          <a:lstStyle/>
          <a:p>
            <a:r>
              <a:rPr lang="x-none" b="1" dirty="0">
                <a:solidFill>
                  <a:srgbClr val="002060"/>
                </a:solidFill>
              </a:rPr>
              <a:t>Заключение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668" y="837794"/>
            <a:ext cx="5344524" cy="2172514"/>
          </a:xfrm>
        </p:spPr>
        <p:txBody>
          <a:bodyPr>
            <a:noAutofit/>
          </a:bodyPr>
          <a:lstStyle/>
          <a:p>
            <a:r>
              <a:rPr lang="ru-RU" sz="2000" dirty="0"/>
              <a:t>Есть много причин, чтобы использовать облако, но главные </a:t>
            </a:r>
            <a:r>
              <a:rPr lang="ru-RU" sz="2000" dirty="0" smtClean="0"/>
              <a:t>причины</a:t>
            </a:r>
            <a:r>
              <a:rPr lang="ru-RU" sz="2000" dirty="0"/>
              <a:t> </a:t>
            </a:r>
            <a:r>
              <a:rPr lang="ru-RU" sz="2000" dirty="0">
                <a:solidFill>
                  <a:srgbClr val="C00000"/>
                </a:solidFill>
              </a:rPr>
              <a:t>удобство</a:t>
            </a:r>
            <a:r>
              <a:rPr lang="ru-RU" sz="2000" b="1" dirty="0">
                <a:solidFill>
                  <a:srgbClr val="C00000"/>
                </a:solidFill>
              </a:rPr>
              <a:t> </a:t>
            </a:r>
            <a:r>
              <a:rPr lang="ru-RU" sz="2000" dirty="0">
                <a:solidFill>
                  <a:srgbClr val="C00000"/>
                </a:solidFill>
              </a:rPr>
              <a:t>и</a:t>
            </a:r>
            <a:r>
              <a:rPr lang="ru-RU" sz="2000" b="1" dirty="0">
                <a:solidFill>
                  <a:srgbClr val="C00000"/>
                </a:solidFill>
              </a:rPr>
              <a:t> </a:t>
            </a:r>
            <a:r>
              <a:rPr lang="ru-RU" sz="2000" dirty="0">
                <a:solidFill>
                  <a:srgbClr val="C00000"/>
                </a:solidFill>
              </a:rPr>
              <a:t>надёжность. </a:t>
            </a:r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sz="2000" dirty="0"/>
              <a:t>Сохранение файла в облаке гарантирует, что пользователь сможете </a:t>
            </a:r>
            <a:r>
              <a:rPr lang="ru-RU" sz="2000" dirty="0" smtClean="0"/>
              <a:t>получить </a:t>
            </a:r>
            <a:r>
              <a:rPr lang="ru-RU" sz="2000" dirty="0" smtClean="0">
                <a:solidFill>
                  <a:srgbClr val="C00000"/>
                </a:solidFill>
              </a:rPr>
              <a:t>доступ</a:t>
            </a:r>
            <a:r>
              <a:rPr lang="ru-RU" sz="2000" dirty="0" smtClean="0"/>
              <a:t> к нему </a:t>
            </a:r>
            <a:r>
              <a:rPr lang="ru-RU" sz="2000" dirty="0" smtClean="0">
                <a:solidFill>
                  <a:srgbClr val="C00000"/>
                </a:solidFill>
              </a:rPr>
              <a:t>с любого компьютера</a:t>
            </a:r>
            <a:r>
              <a:rPr lang="ru-RU" sz="2000" dirty="0" smtClean="0"/>
              <a:t>, имеющего выход в интернет</a:t>
            </a:r>
          </a:p>
          <a:p>
            <a:endParaRPr lang="ru-RU" sz="2000" dirty="0"/>
          </a:p>
          <a:p>
            <a:endParaRPr lang="ru-RU" sz="2000" dirty="0"/>
          </a:p>
        </p:txBody>
      </p:sp>
      <p:pic>
        <p:nvPicPr>
          <p:cNvPr id="8194" name="Picture 2" descr="ÐÐ°ÑÑÐ¸Ð½ÐºÐ¸ Ð¿Ð¾ Ð·Ð°Ð¿ÑÐ¾ÑÑ Ð¾Ð±Ð»Ð°ÑÐ½ÑÐµ ÑÑÐ°Ð½Ð¸Ð»Ð¸Ñ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192" y="0"/>
            <a:ext cx="6227808" cy="311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19668" y="3517667"/>
            <a:ext cx="10031855" cy="3257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C00000"/>
                </a:solidFill>
              </a:rPr>
              <a:t>Пользователь может поделит</a:t>
            </a:r>
            <a:r>
              <a:rPr lang="ru-RU" sz="2000" dirty="0" smtClean="0"/>
              <a:t>ься ссылкой на скачивание с его облака или создать общую папку для работы и предоставить доступ с её содержимому определённым людям, зарегистрированных в системе.</a:t>
            </a:r>
          </a:p>
          <a:p>
            <a:r>
              <a:rPr lang="ru-RU" sz="2000" dirty="0" smtClean="0"/>
              <a:t>С облаком, пользователь гораздо меньше </a:t>
            </a:r>
            <a:r>
              <a:rPr lang="ru-RU" sz="2000" dirty="0" smtClean="0">
                <a:solidFill>
                  <a:srgbClr val="C00000"/>
                </a:solidFill>
              </a:rPr>
              <a:t>рискует потерять свои данные</a:t>
            </a:r>
            <a:r>
              <a:rPr lang="ru-RU" sz="2000" dirty="0" smtClean="0"/>
              <a:t>, так как они хранится на серверах. </a:t>
            </a:r>
          </a:p>
          <a:p>
            <a:r>
              <a:rPr lang="ru-RU" sz="2000" dirty="0" smtClean="0"/>
              <a:t>Однако всегда есть риск, что кто-то может попытаться получить доступ к чужим личным данным</a:t>
            </a:r>
            <a:r>
              <a:rPr lang="ru-RU" sz="2000" b="1" dirty="0" smtClean="0"/>
              <a:t>,</a:t>
            </a:r>
            <a:r>
              <a:rPr lang="ru-RU" sz="2000" dirty="0" smtClean="0"/>
              <a:t> поэтому </a:t>
            </a:r>
            <a:r>
              <a:rPr lang="ru-RU" sz="2000" dirty="0" smtClean="0">
                <a:solidFill>
                  <a:srgbClr val="C00000"/>
                </a:solidFill>
              </a:rPr>
              <a:t>важно </a:t>
            </a:r>
            <a:r>
              <a:rPr lang="ru-RU" sz="2000" dirty="0" smtClean="0"/>
              <a:t>подбирать </a:t>
            </a:r>
            <a:r>
              <a:rPr lang="ru-RU" sz="2000" dirty="0" smtClean="0">
                <a:solidFill>
                  <a:srgbClr val="C00000"/>
                </a:solidFill>
              </a:rPr>
              <a:t>надёжный пароль</a:t>
            </a:r>
            <a:r>
              <a:rPr lang="ru-RU" sz="2000" dirty="0" smtClean="0"/>
              <a:t> при регистрации и </a:t>
            </a:r>
            <a:r>
              <a:rPr lang="ru-RU" sz="2000" dirty="0" smtClean="0">
                <a:solidFill>
                  <a:srgbClr val="C00000"/>
                </a:solidFill>
              </a:rPr>
              <a:t>не хранить конфиденциальную информацию в облаках. 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7" name="Picture 2" descr="http://900igr.net/up/datas/245420/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77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032" y="197427"/>
            <a:ext cx="7795276" cy="64735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x-none" sz="3600" b="1">
                <a:solidFill>
                  <a:srgbClr val="0070C0"/>
                </a:solidFill>
              </a:rPr>
              <a:t>Введение</a:t>
            </a:r>
            <a:endParaRPr lang="ru-RU" sz="3600" dirty="0" smtClean="0"/>
          </a:p>
          <a:p>
            <a:r>
              <a:rPr lang="ru-RU" dirty="0" smtClean="0"/>
              <a:t>Информационные </a:t>
            </a:r>
            <a:r>
              <a:rPr lang="ru-RU" dirty="0"/>
              <a:t>технологии сегодня активно развиваются и приносят пользу многим людям.  </a:t>
            </a:r>
            <a:endParaRPr lang="ru-RU" dirty="0" smtClean="0"/>
          </a:p>
          <a:p>
            <a:r>
              <a:rPr lang="ru-RU" dirty="0"/>
              <a:t>На компьютере хранятся важные файлы, которые необходимы для работы, учебы, а также в иных сферах деятельности. </a:t>
            </a:r>
          </a:p>
          <a:p>
            <a:endParaRPr lang="ru-RU" dirty="0" smtClean="0"/>
          </a:p>
          <a:p>
            <a:r>
              <a:rPr lang="ru-RU" sz="2000" b="1" dirty="0" smtClean="0">
                <a:solidFill>
                  <a:srgbClr val="C00000"/>
                </a:solidFill>
              </a:rPr>
              <a:t>Проблема</a:t>
            </a:r>
            <a:r>
              <a:rPr lang="ru-RU" sz="2000" dirty="0" smtClean="0"/>
              <a:t>                техника </a:t>
            </a:r>
            <a:r>
              <a:rPr lang="ru-RU" sz="2000" dirty="0"/>
              <a:t>не </a:t>
            </a:r>
            <a:r>
              <a:rPr lang="ru-RU" sz="2000" dirty="0" smtClean="0"/>
              <a:t>может работать вечно</a:t>
            </a:r>
          </a:p>
          <a:p>
            <a:endParaRPr lang="ru-RU" dirty="0"/>
          </a:p>
          <a:p>
            <a:r>
              <a:rPr lang="ru-RU" dirty="0" smtClean="0"/>
              <a:t>Операционная </a:t>
            </a:r>
            <a:r>
              <a:rPr lang="ru-RU" dirty="0"/>
              <a:t>система работает в среднем </a:t>
            </a:r>
            <a:r>
              <a:rPr lang="ru-RU" dirty="0" smtClean="0"/>
              <a:t>3 </a:t>
            </a:r>
            <a:r>
              <a:rPr lang="ru-RU" dirty="0"/>
              <a:t>года и пользователи не всегда готовы потерять столь нужные </a:t>
            </a:r>
            <a:r>
              <a:rPr lang="ru-RU" dirty="0" smtClean="0"/>
              <a:t>документы</a:t>
            </a:r>
          </a:p>
          <a:p>
            <a:r>
              <a:rPr lang="ru-RU" dirty="0"/>
              <a:t>Не всегда удобно носить с собой </a:t>
            </a:r>
            <a:r>
              <a:rPr lang="ru-RU" dirty="0" err="1"/>
              <a:t>флэшкарту</a:t>
            </a:r>
            <a:r>
              <a:rPr lang="ru-RU" dirty="0"/>
              <a:t> между работой и домом.</a:t>
            </a:r>
          </a:p>
          <a:p>
            <a:r>
              <a:rPr lang="ru-RU" dirty="0"/>
              <a:t>Любой носитель информации не надёжны - USB </a:t>
            </a:r>
            <a:r>
              <a:rPr lang="ru-RU" dirty="0" err="1"/>
              <a:t>флешку</a:t>
            </a:r>
            <a:r>
              <a:rPr lang="ru-RU" dirty="0"/>
              <a:t> или диск можно сломать или потерять.</a:t>
            </a:r>
          </a:p>
          <a:p>
            <a:r>
              <a:rPr lang="ru-RU" dirty="0"/>
              <a:t>Не всегда хватает памяти жесткого диска на компьютере, а файл необходимо сохранить на своем компьютере. </a:t>
            </a:r>
          </a:p>
          <a:p>
            <a:r>
              <a:rPr lang="ru-RU" b="1" dirty="0">
                <a:solidFill>
                  <a:srgbClr val="C00000"/>
                </a:solidFill>
              </a:rPr>
              <a:t>Возникает такой вопрос: «Что же удалять, если все нужно?»</a:t>
            </a:r>
            <a:r>
              <a:rPr lang="ru-RU" dirty="0"/>
              <a:t> Но у некоторых людей нет лишних файлов на накопителе. Это является еще одной </a:t>
            </a:r>
            <a:r>
              <a:rPr lang="ru-RU" b="1" dirty="0">
                <a:solidFill>
                  <a:srgbClr val="C00000"/>
                </a:solidFill>
              </a:rPr>
              <a:t>проблемой хранения информации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308" y="1564030"/>
            <a:ext cx="3475736" cy="241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2508610" y="2459826"/>
            <a:ext cx="799070" cy="378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77334" y="346841"/>
            <a:ext cx="8596668" cy="62536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 3" charset="2"/>
              <a:buNone/>
            </a:pPr>
            <a:r>
              <a:rPr lang="ru-RU" sz="4200" b="1" smtClean="0">
                <a:solidFill>
                  <a:schemeClr val="accent1">
                    <a:lumMod val="50000"/>
                  </a:schemeClr>
                </a:solidFill>
              </a:rPr>
              <a:t>«Облачные хранилища</a:t>
            </a:r>
            <a:r>
              <a:rPr lang="ru-RU" sz="4200" b="1" smtClean="0"/>
              <a:t>»  </a:t>
            </a:r>
          </a:p>
          <a:p>
            <a:pPr marL="0" indent="0">
              <a:buFont typeface="Wingdings 3" charset="2"/>
              <a:buNone/>
            </a:pPr>
            <a:r>
              <a:rPr lang="ru-RU" sz="2800" b="1" smtClean="0">
                <a:solidFill>
                  <a:srgbClr val="C00000"/>
                </a:solidFill>
              </a:rPr>
              <a:t>Цель: </a:t>
            </a:r>
            <a:r>
              <a:rPr lang="ru-RU" sz="2800" smtClean="0">
                <a:solidFill>
                  <a:schemeClr val="tx1"/>
                </a:solidFill>
              </a:rPr>
              <a:t>по</a:t>
            </a:r>
            <a:r>
              <a:rPr lang="ru-RU" sz="2800" smtClean="0"/>
              <a:t>знакомиться с понятием «облачные хранилища данных», рассмотреть, как они работают, сравнить несколько серверов. </a:t>
            </a:r>
          </a:p>
          <a:p>
            <a:pPr marL="0" indent="0">
              <a:buFont typeface="Wingdings 3" charset="2"/>
              <a:buNone/>
            </a:pPr>
            <a:r>
              <a:rPr lang="ru-RU" sz="2800" b="1" smtClean="0">
                <a:solidFill>
                  <a:srgbClr val="C00000"/>
                </a:solidFill>
              </a:rPr>
              <a:t>Задачи: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smtClean="0"/>
              <a:t>Изучить литературу, соответствующую теме.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smtClean="0"/>
              <a:t>Узнать историю возникновения понятия «облачных» хранилищ.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smtClean="0"/>
              <a:t>Изучить перспективы развития облаков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smtClean="0"/>
              <a:t>Познакомиться с серверами, предоставляющими возможность хранения данных.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smtClean="0"/>
              <a:t>Рассмотреть принцип действия данных серверов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smtClean="0"/>
              <a:t>Сравнить несколько хранилищ </a:t>
            </a:r>
          </a:p>
          <a:p>
            <a:pPr marL="514350" indent="-514350">
              <a:buFont typeface="+mj-lt"/>
              <a:buAutoNum type="arabicPeriod"/>
            </a:pPr>
            <a:endParaRPr lang="ru-RU" sz="2800" b="1" smtClean="0"/>
          </a:p>
          <a:p>
            <a:pPr marL="0" indent="0">
              <a:buFont typeface="Wingdings 3" charset="2"/>
              <a:buNone/>
            </a:pPr>
            <a:r>
              <a:rPr lang="ru-RU" sz="2800" b="1" smtClean="0">
                <a:solidFill>
                  <a:srgbClr val="C00000"/>
                </a:solidFill>
              </a:rPr>
              <a:t>Итогом работы является создание буклета по теме «облачные хранилища»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6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626" y="197708"/>
            <a:ext cx="8596668" cy="13208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Облачное хранилище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541" y="1234353"/>
            <a:ext cx="7296893" cy="513491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Облачное хранилище </a:t>
            </a:r>
            <a:r>
              <a:rPr lang="ru-RU" sz="2400" dirty="0"/>
              <a:t>- это выделенное пользователю место на многочисленных серверах поставщика услуг, система хранения файлов. </a:t>
            </a:r>
            <a:endParaRPr lang="ru-RU" sz="2400" dirty="0" smtClean="0"/>
          </a:p>
          <a:p>
            <a:r>
              <a:rPr lang="ru-RU" sz="2400" dirty="0" smtClean="0"/>
              <a:t>При </a:t>
            </a:r>
            <a:r>
              <a:rPr lang="ru-RU" sz="2400" dirty="0"/>
              <a:t>сохранении информации в "облаке", в зависимости от пожеланий и нужд файлы могут быть как </a:t>
            </a:r>
            <a:r>
              <a:rPr lang="ru-RU" sz="2400" dirty="0">
                <a:solidFill>
                  <a:srgbClr val="C00000"/>
                </a:solidFill>
              </a:rPr>
              <a:t>в публичном</a:t>
            </a:r>
            <a:r>
              <a:rPr lang="ru-RU" sz="2400" dirty="0"/>
              <a:t>, так и только в </a:t>
            </a:r>
            <a:r>
              <a:rPr lang="ru-RU" sz="2400" dirty="0">
                <a:solidFill>
                  <a:srgbClr val="C00000"/>
                </a:solidFill>
              </a:rPr>
              <a:t>приватном доступе</a:t>
            </a:r>
            <a:r>
              <a:rPr lang="ru-RU" sz="2400" dirty="0"/>
              <a:t>: выбранным людям. </a:t>
            </a:r>
            <a:endParaRPr lang="ru-RU" sz="2400" dirty="0" smtClean="0"/>
          </a:p>
          <a:p>
            <a:r>
              <a:rPr lang="ru-RU" sz="2400" dirty="0" smtClean="0"/>
              <a:t>Доступ </a:t>
            </a:r>
            <a:r>
              <a:rPr lang="ru-RU" sz="2400" dirty="0"/>
              <a:t>к файлам из облака можно получить только через интернет, что делает файлы </a:t>
            </a:r>
            <a:r>
              <a:rPr lang="ru-RU" sz="2400" dirty="0">
                <a:solidFill>
                  <a:srgbClr val="C00000"/>
                </a:solidFill>
              </a:rPr>
              <a:t>доступными</a:t>
            </a:r>
            <a:r>
              <a:rPr lang="ru-RU" sz="2400" dirty="0"/>
              <a:t> для него </a:t>
            </a:r>
            <a:r>
              <a:rPr lang="ru-RU" sz="2400" dirty="0">
                <a:solidFill>
                  <a:srgbClr val="C00000"/>
                </a:solidFill>
              </a:rPr>
              <a:t>в любом месте и с любого устройства</a:t>
            </a:r>
            <a:r>
              <a:rPr lang="ru-RU" sz="2400" dirty="0"/>
              <a:t>.</a:t>
            </a:r>
          </a:p>
          <a:p>
            <a:endParaRPr lang="ru-RU" sz="2400" dirty="0"/>
          </a:p>
        </p:txBody>
      </p:sp>
      <p:pic>
        <p:nvPicPr>
          <p:cNvPr id="2050" name="Picture 2" descr="ÐÐ°ÑÑÐ¸Ð½ÐºÐ¸ Ð¿Ð¾ Ð·Ð°Ð¿ÑÐ¾ÑÑ ÐÐ±Ð»Ð°ÑÐ½Ð¾Ðµ ÑÑÐ°Ð½Ð¸Ð»Ð¸Ñ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142" y="1334530"/>
            <a:ext cx="4712858" cy="552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95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558" y="1023767"/>
            <a:ext cx="5711581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Преимущества </a:t>
            </a:r>
            <a:r>
              <a:rPr lang="ru-RU" sz="1600" b="1" dirty="0">
                <a:solidFill>
                  <a:srgbClr val="C00000"/>
                </a:solidFill>
              </a:rPr>
              <a:t>облачных хранилищ</a:t>
            </a:r>
            <a:endParaRPr lang="ru-RU" sz="1600" dirty="0">
              <a:solidFill>
                <a:srgbClr val="C00000"/>
              </a:solidFill>
            </a:endParaRPr>
          </a:p>
          <a:p>
            <a:pPr lvl="0"/>
            <a:r>
              <a:rPr lang="ru-RU" sz="1600" dirty="0"/>
              <a:t>Файлы доступны везде, где есть интернет: пользователь может получить доступ с телефона или с ПК;</a:t>
            </a:r>
          </a:p>
          <a:p>
            <a:pPr lvl="0"/>
            <a:r>
              <a:rPr lang="ru-RU" sz="1600" dirty="0"/>
              <a:t>Экономия места или расширение памяти: фотографии и видео можно хранить в облаке для экономии места;</a:t>
            </a:r>
          </a:p>
          <a:p>
            <a:pPr lvl="0"/>
            <a:r>
              <a:rPr lang="ru-RU" sz="1600" dirty="0"/>
              <a:t>Большая скорость передачи файлов, благодаря широкой географической сети серверов;</a:t>
            </a:r>
          </a:p>
          <a:p>
            <a:pPr lvl="0"/>
            <a:r>
              <a:rPr lang="ru-RU" sz="1600" dirty="0"/>
              <a:t>Надежность хранения: даже если один сервер выйдет из строя - на других серверах есть копии данных;</a:t>
            </a:r>
          </a:p>
          <a:p>
            <a:pPr lvl="0"/>
            <a:r>
              <a:rPr lang="ru-RU" sz="1600" dirty="0"/>
              <a:t>Отличные возможности для бизнеса и удаленных сотрудников: один файл доступен для редактирования всем у кого есть доступ.</a:t>
            </a:r>
          </a:p>
          <a:p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77334" y="275967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0070C0"/>
                </a:solidFill>
              </a:rPr>
              <a:t>Облачное хранилище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ÐÐ°ÑÑÐ¸Ð½ÐºÐ¸ Ð¿Ð¾ Ð·Ð°Ð¿ÑÐ¾ÑÑ ÐÐ±Ð»Ð°ÑÐ½Ð¾Ðµ ÑÑÐ°Ð½Ð¸Ð»Ð¸Ñ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915" y="1519881"/>
            <a:ext cx="3552825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58558" y="5204467"/>
            <a:ext cx="9496867" cy="1373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1600" b="1" dirty="0" smtClean="0">
                <a:solidFill>
                  <a:srgbClr val="C00000"/>
                </a:solidFill>
              </a:rPr>
              <a:t>Недостатки:</a:t>
            </a:r>
            <a:endParaRPr lang="ru-RU" sz="1600" dirty="0" smtClean="0">
              <a:solidFill>
                <a:srgbClr val="C00000"/>
              </a:solidFill>
            </a:endParaRPr>
          </a:p>
          <a:p>
            <a:r>
              <a:rPr lang="ru-RU" sz="1600" dirty="0" smtClean="0"/>
              <a:t>При использовании данных (скачивание, загрузка) нужен интернет;</a:t>
            </a:r>
          </a:p>
          <a:p>
            <a:r>
              <a:rPr lang="ru-RU" sz="1600" dirty="0" smtClean="0"/>
              <a:t>В зависимости от услуг провайдера может произойти утечка данных, поэтому  желательно не хранить конфиденциальную информацию в облаках. 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545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145" y="189471"/>
            <a:ext cx="8596668" cy="13208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История возникновения «Облака»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437" y="849871"/>
            <a:ext cx="9282212" cy="5561439"/>
          </a:xfrm>
        </p:spPr>
        <p:txBody>
          <a:bodyPr>
            <a:noAutofit/>
          </a:bodyPr>
          <a:lstStyle/>
          <a:p>
            <a:r>
              <a:rPr lang="ru-RU" sz="2000" dirty="0"/>
              <a:t>Точкой отсчета стал </a:t>
            </a:r>
            <a:r>
              <a:rPr lang="ru-RU" sz="2000" dirty="0">
                <a:solidFill>
                  <a:srgbClr val="C00000"/>
                </a:solidFill>
              </a:rPr>
              <a:t>1982 г</a:t>
            </a:r>
            <a:r>
              <a:rPr lang="ru-RU" sz="2000" dirty="0"/>
              <a:t>., когда была выпущена первая карта адаптера </a:t>
            </a:r>
            <a:r>
              <a:rPr lang="ru-RU" sz="2000" dirty="0" err="1"/>
              <a:t>Ethernet</a:t>
            </a:r>
            <a:r>
              <a:rPr lang="ru-RU" sz="2000" dirty="0"/>
              <a:t>, обеспечивающая быстрый и легкий доступ к нему, что и сделало возможным существование облачных технологий.</a:t>
            </a:r>
          </a:p>
          <a:p>
            <a:r>
              <a:rPr lang="ru-RU" sz="2000" dirty="0"/>
              <a:t>Термин «облачные технологии» был предложен в </a:t>
            </a:r>
            <a:r>
              <a:rPr lang="ru-RU" sz="2000" dirty="0">
                <a:solidFill>
                  <a:srgbClr val="C00000"/>
                </a:solidFill>
              </a:rPr>
              <a:t>1997</a:t>
            </a:r>
            <a:r>
              <a:rPr lang="ru-RU" sz="2000" dirty="0"/>
              <a:t> году </a:t>
            </a:r>
            <a:r>
              <a:rPr lang="ru-RU" sz="2000" dirty="0" err="1"/>
              <a:t>Рамнатом</a:t>
            </a:r>
            <a:r>
              <a:rPr lang="ru-RU" sz="2000" dirty="0"/>
              <a:t> </a:t>
            </a:r>
            <a:r>
              <a:rPr lang="ru-RU" sz="2000" dirty="0" err="1"/>
              <a:t>Челлаппа</a:t>
            </a:r>
            <a:r>
              <a:rPr lang="ru-RU" sz="2000" dirty="0"/>
              <a:t>, профессором Техасского </a:t>
            </a:r>
            <a:r>
              <a:rPr lang="ru-RU" sz="2000" dirty="0" smtClean="0"/>
              <a:t>Университета.</a:t>
            </a:r>
            <a:endParaRPr lang="ru-RU" sz="2000" dirty="0"/>
          </a:p>
          <a:p>
            <a:r>
              <a:rPr lang="ru-RU" sz="2000" dirty="0" smtClean="0"/>
              <a:t>в </a:t>
            </a:r>
            <a:r>
              <a:rPr lang="ru-RU" sz="2000" dirty="0">
                <a:solidFill>
                  <a:srgbClr val="C00000"/>
                </a:solidFill>
              </a:rPr>
              <a:t>2002</a:t>
            </a:r>
            <a:r>
              <a:rPr lang="ru-RU" sz="2000" dirty="0"/>
              <a:t> году: </a:t>
            </a:r>
            <a:r>
              <a:rPr lang="ru-RU" sz="2000" dirty="0" err="1"/>
              <a:t>Amazon</a:t>
            </a:r>
            <a:r>
              <a:rPr lang="ru-RU" sz="2000" dirty="0"/>
              <a:t> </a:t>
            </a:r>
            <a:r>
              <a:rPr lang="ru-RU" sz="2000" dirty="0" err="1"/>
              <a:t>Web</a:t>
            </a:r>
            <a:r>
              <a:rPr lang="ru-RU" sz="2000" dirty="0"/>
              <a:t> </a:t>
            </a:r>
            <a:r>
              <a:rPr lang="ru-RU" sz="2000" dirty="0" err="1"/>
              <a:t>Services</a:t>
            </a:r>
            <a:r>
              <a:rPr lang="ru-RU" sz="2000" dirty="0"/>
              <a:t> запустила серию сервисов, основанных на облачных технологиях 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Начиная </a:t>
            </a:r>
            <a:r>
              <a:rPr lang="ru-RU" sz="2000" dirty="0"/>
              <a:t>с </a:t>
            </a:r>
            <a:r>
              <a:rPr lang="ru-RU" sz="2000" dirty="0">
                <a:solidFill>
                  <a:srgbClr val="C00000"/>
                </a:solidFill>
              </a:rPr>
              <a:t>2008</a:t>
            </a:r>
            <a:r>
              <a:rPr lang="ru-RU" sz="2000" dirty="0"/>
              <a:t> г, появилось несколько сервисов для облачного хранения: </a:t>
            </a:r>
            <a:r>
              <a:rPr lang="ru-RU" sz="2000" dirty="0" err="1"/>
              <a:t>Dropbox</a:t>
            </a:r>
            <a:r>
              <a:rPr lang="ru-RU" sz="2000" dirty="0" smtClean="0"/>
              <a:t>, </a:t>
            </a:r>
            <a:r>
              <a:rPr lang="ru-RU" sz="2000" dirty="0" err="1" smtClean="0"/>
              <a:t>Яндекс.Диск</a:t>
            </a:r>
            <a:r>
              <a:rPr lang="ru-RU" sz="2000" dirty="0" smtClean="0"/>
              <a:t>, </a:t>
            </a:r>
            <a:r>
              <a:rPr lang="ru-RU" sz="2000" dirty="0" err="1" smtClean="0"/>
              <a:t>GoogleDrive</a:t>
            </a:r>
            <a:r>
              <a:rPr lang="ru-RU" sz="2000" dirty="0" smtClean="0"/>
              <a:t>  и </a:t>
            </a:r>
            <a:r>
              <a:rPr lang="ru-RU" sz="2000" dirty="0"/>
              <a:t>многие другие.</a:t>
            </a:r>
          </a:p>
          <a:p>
            <a:r>
              <a:rPr lang="ru-RU" sz="2000" dirty="0"/>
              <a:t>Последним значительным пунктом стало подписание контракта стоимостью $600 млн. между </a:t>
            </a:r>
            <a:r>
              <a:rPr lang="ru-RU" sz="2000" dirty="0" err="1"/>
              <a:t>Amazon</a:t>
            </a:r>
            <a:r>
              <a:rPr lang="ru-RU" sz="2000" dirty="0"/>
              <a:t> </a:t>
            </a:r>
            <a:r>
              <a:rPr lang="ru-RU" sz="2000" dirty="0" err="1"/>
              <a:t>Web</a:t>
            </a:r>
            <a:r>
              <a:rPr lang="ru-RU" sz="2000" dirty="0"/>
              <a:t> </a:t>
            </a:r>
            <a:r>
              <a:rPr lang="ru-RU" sz="2000" dirty="0" err="1"/>
              <a:t>Services</a:t>
            </a:r>
            <a:r>
              <a:rPr lang="ru-RU" sz="2000" dirty="0"/>
              <a:t> и CIA по созданию частного облака с высокой степенью защиты данных.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335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031" y="53708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Современные тенденции и перспективы развития облачных технологий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031" y="1447115"/>
            <a:ext cx="6238789" cy="3419175"/>
          </a:xfrm>
        </p:spPr>
        <p:txBody>
          <a:bodyPr>
            <a:noAutofit/>
          </a:bodyPr>
          <a:lstStyle/>
          <a:p>
            <a:r>
              <a:rPr lang="ru-RU" sz="1600" dirty="0"/>
              <a:t>Облачные технологии развиваются стремительно и охватывают все больше и больше сфер </a:t>
            </a:r>
            <a:r>
              <a:rPr lang="ru-RU" sz="1600" dirty="0" smtClean="0"/>
              <a:t>деятельности.</a:t>
            </a:r>
          </a:p>
          <a:p>
            <a:pPr>
              <a:buAutoNum type="arabicPeriod"/>
            </a:pPr>
            <a:r>
              <a:rPr lang="ru-RU" sz="1600" dirty="0" smtClean="0"/>
              <a:t>Почтовые клиенты –сейчас </a:t>
            </a:r>
            <a:r>
              <a:rPr lang="ru-RU" sz="1600" dirty="0"/>
              <a:t>роль почтового клиента выполняет </a:t>
            </a:r>
            <a:r>
              <a:rPr lang="ru-RU" sz="1600" dirty="0" err="1" smtClean="0"/>
              <a:t>Gmail</a:t>
            </a:r>
            <a:r>
              <a:rPr lang="ru-RU" sz="1600" dirty="0" smtClean="0"/>
              <a:t>. </a:t>
            </a:r>
          </a:p>
          <a:p>
            <a:pPr>
              <a:buFont typeface="+mj-lt"/>
              <a:buAutoNum type="arabicPeriod"/>
            </a:pPr>
            <a:r>
              <a:rPr lang="ru-RU" sz="1600" dirty="0" smtClean="0"/>
              <a:t> Онлайн редакторы. Документы </a:t>
            </a:r>
            <a:r>
              <a:rPr lang="ru-RU" sz="1600" dirty="0" err="1"/>
              <a:t>Google</a:t>
            </a:r>
            <a:r>
              <a:rPr lang="ru-RU" sz="1600" dirty="0"/>
              <a:t> могут выполнять те же самые функции, что и обычные офисные </a:t>
            </a:r>
            <a:r>
              <a:rPr lang="ru-RU" sz="1600" dirty="0" smtClean="0"/>
              <a:t>пакеты. Многие </a:t>
            </a:r>
            <a:r>
              <a:rPr lang="ru-RU" sz="1600" dirty="0"/>
              <a:t>такие редакторы не только могут форматировать и сохранять документы, но и импортировать и экспортировать их в другие </a:t>
            </a:r>
            <a:r>
              <a:rPr lang="ru-RU" sz="1600" dirty="0" smtClean="0"/>
              <a:t>форматы.</a:t>
            </a:r>
          </a:p>
          <a:p>
            <a:pPr>
              <a:buFont typeface="+mj-lt"/>
              <a:buAutoNum type="arabicPeriod"/>
            </a:pPr>
            <a:r>
              <a:rPr lang="ru-RU" sz="1600" dirty="0" smtClean="0"/>
              <a:t> Табличные </a:t>
            </a:r>
            <a:r>
              <a:rPr lang="ru-RU" sz="1600" dirty="0"/>
              <a:t>редакторы, такие как </a:t>
            </a:r>
            <a:r>
              <a:rPr lang="ru-RU" sz="1600" dirty="0" err="1"/>
              <a:t>Google</a:t>
            </a:r>
            <a:r>
              <a:rPr lang="ru-RU" sz="1600" dirty="0"/>
              <a:t> могут легко заменить </a:t>
            </a:r>
            <a:r>
              <a:rPr lang="ru-RU" sz="1600" dirty="0" err="1"/>
              <a:t>Exel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4098" name="Picture 2" descr="ÐÐ°ÑÑÐ¸Ð½ÐºÐ¸ Ð¿Ð¾ Ð·Ð°Ð¿ÑÐ¾ÑÑ ÐÑÑÐ¾ÑÐ¸Ñ Ð²Ð¾Ð·Ð½Ð¸ÐºÐ½Ð¾Ð²ÐµÐ½Ð¸Ñ Ð¾Ð±Ð»Ð°ÑÐ½ÑÑ ÑÑÐ°Ð½Ð¸Ð»Ð¸Ñ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44" y="1227437"/>
            <a:ext cx="5715364" cy="415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77052" y="5150067"/>
            <a:ext cx="9691857" cy="157655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dirty="0" smtClean="0"/>
              <a:t>Одной из ключевых особенностей является возможность удаленного доступа к сервисам.</a:t>
            </a:r>
          </a:p>
          <a:p>
            <a:r>
              <a:rPr lang="ru-RU" sz="2100" dirty="0" smtClean="0"/>
              <a:t>Облако — это генератор следующей волны технологий, катализатор новейших разработок в области искусственного интеллекта, машинного обучения, роботизации процессов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94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428" y="361093"/>
            <a:ext cx="3523963" cy="13208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Сравнение </a:t>
            </a:r>
            <a:br>
              <a:rPr lang="ru-RU" sz="4400" b="1" dirty="0" smtClean="0">
                <a:solidFill>
                  <a:srgbClr val="0070C0"/>
                </a:solidFill>
              </a:rPr>
            </a:br>
            <a:r>
              <a:rPr lang="ru-RU" sz="4400" b="1" dirty="0" smtClean="0">
                <a:solidFill>
                  <a:srgbClr val="0070C0"/>
                </a:solidFill>
              </a:rPr>
              <a:t>облачных хранилищ</a:t>
            </a:r>
            <a:endParaRPr lang="ru-RU" sz="44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3021850"/>
              </p:ext>
            </p:extLst>
          </p:nvPr>
        </p:nvGraphicFramePr>
        <p:xfrm>
          <a:off x="584886" y="2677296"/>
          <a:ext cx="8880390" cy="39769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6618"/>
                <a:gridCol w="2394627"/>
                <a:gridCol w="2692080"/>
                <a:gridCol w="3027065"/>
              </a:tblGrid>
              <a:tr h="1285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Облачный сервис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Бесплатное дисковое пространство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Увеличение объёма данных, платная услуга 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GoogleDrive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15 ГБ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 ГБ – 30 ТБ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18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MicrosoftSkyDrive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 ТБ (при подписке)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 ТБ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Dropbox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 ГБ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 – 53 ГБ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Яндекс.Диск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 ГБ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 – 50 ГБ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56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Облако@Mail.Ru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25 ГБ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100 ГБ – 1 ТБ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8320" y="361093"/>
            <a:ext cx="4353284" cy="224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43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199" y="148281"/>
            <a:ext cx="8596668" cy="13208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Безопасность при хранении в «облаках»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198" y="1378464"/>
            <a:ext cx="9109217" cy="5343612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Основная </a:t>
            </a:r>
            <a:r>
              <a:rPr lang="ru-RU" dirty="0"/>
              <a:t>уязвимость интернет-сервисов заключается в использовании практически исключительно парольной аутентификации и применении не вполне надежных способов восстановления забытых данных — логинов и паролей.</a:t>
            </a:r>
          </a:p>
          <a:p>
            <a:r>
              <a:rPr lang="ru-RU" dirty="0"/>
              <a:t>Часто пользователи размещают на временное хранение персональные документы в облачные </a:t>
            </a:r>
            <a:r>
              <a:rPr lang="ru-RU" dirty="0" smtClean="0"/>
              <a:t>хранилища, </a:t>
            </a:r>
            <a:r>
              <a:rPr lang="ru-RU" dirty="0"/>
              <a:t>что делает их доступными для злоумышленников. </a:t>
            </a:r>
          </a:p>
          <a:p>
            <a:r>
              <a:rPr lang="ru-RU" dirty="0" smtClean="0"/>
              <a:t>Пользователям и организациям следует помнить, что необходимо обеспечивать весь комплекс требований по обработке и защите персональных данных.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Поэтому располагать секретные документы, копии личных документов или компрометирующих документов не рекомендуется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Если пользователь не доверяет поставщику облачного сервиса или хочет обеспечить дополнительную защиту информации в облаке, то он может применить шифрование данных в облаке. Такой способ защиты возможен, если пользователь не планирует обрабатывать информацию в облаке.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12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238897"/>
            <a:ext cx="8596668" cy="13208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Правила использования облачных хранилищ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715745"/>
            <a:ext cx="9619963" cy="51422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Для использования «облака» следует выполнить следующее:</a:t>
            </a:r>
          </a:p>
          <a:p>
            <a:r>
              <a:rPr lang="ru-RU" sz="2400" dirty="0" smtClean="0"/>
              <a:t>Зарегистрироваться на сервере (логин, пароль)</a:t>
            </a:r>
          </a:p>
          <a:p>
            <a:r>
              <a:rPr lang="ru-RU" sz="2400" dirty="0"/>
              <a:t>После регистрации у представителя услуг пользователь может приступать к размещению своих файлов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Если документов у пользователя небольшое количество, то он спокойно может пользоваться бесплатными серверами.</a:t>
            </a:r>
          </a:p>
          <a:p>
            <a:pPr marL="0" indent="0">
              <a:buNone/>
            </a:pPr>
            <a:r>
              <a:rPr lang="ru-RU" sz="2400" dirty="0" smtClean="0"/>
              <a:t>При эксплуатации платных больших хранилищ необходимо ежемесячно пополнять счет, который запрашивает представитель услуг.</a:t>
            </a:r>
          </a:p>
          <a:p>
            <a:pPr marL="0" indent="0">
              <a:buNone/>
            </a:pPr>
            <a:r>
              <a:rPr lang="ru-RU" sz="2400" dirty="0" smtClean="0"/>
              <a:t>После </a:t>
            </a:r>
            <a:r>
              <a:rPr lang="ru-RU" sz="2400" dirty="0"/>
              <a:t>того как все необходимые данные загружены в облачное хранилище доступ к ним пользователь получает после входа свой аккаунт. </a:t>
            </a:r>
          </a:p>
        </p:txBody>
      </p:sp>
    </p:spTree>
    <p:extLst>
      <p:ext uri="{BB962C8B-B14F-4D97-AF65-F5344CB8AC3E}">
        <p14:creationId xmlns:p14="http://schemas.microsoft.com/office/powerpoint/2010/main" val="82350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301</TotalTime>
  <Words>787</Words>
  <Application>Microsoft Office PowerPoint</Application>
  <PresentationFormat>Произвольный</PresentationFormat>
  <Paragraphs>109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ИНДИВИДУАЛЬНЫЙ ИТОГОВЫЙ ПРОЕКТ  Тема: «Облачные хранилища данных» </vt:lpstr>
      <vt:lpstr>Презентация PowerPoint</vt:lpstr>
      <vt:lpstr>Облачное хранилище</vt:lpstr>
      <vt:lpstr>Презентация PowerPoint</vt:lpstr>
      <vt:lpstr>История возникновения «Облака»</vt:lpstr>
      <vt:lpstr>Современные тенденции и перспективы развития облачных технологий</vt:lpstr>
      <vt:lpstr>Сравнение  облачных хранилищ</vt:lpstr>
      <vt:lpstr>Безопасность при хранении в «облаках»</vt:lpstr>
      <vt:lpstr>Правила использования облачных хранилищ</vt:lpstr>
      <vt:lpstr>Облако@mail.ru</vt:lpstr>
      <vt:lpstr>Презентация PowerPoint</vt:lpstr>
      <vt:lpstr>Заключение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ИТОГОВЫЙ ПРОЕКТ  Тема: «Облачные хранилища данных»</dc:title>
  <dc:creator>пользователь</dc:creator>
  <cp:lastModifiedBy>Саша</cp:lastModifiedBy>
  <cp:revision>34</cp:revision>
  <dcterms:created xsi:type="dcterms:W3CDTF">2019-02-22T13:08:48Z</dcterms:created>
  <dcterms:modified xsi:type="dcterms:W3CDTF">2019-03-02T11:25:37Z</dcterms:modified>
</cp:coreProperties>
</file>